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3" r:id="rId8"/>
    <p:sldId id="268" r:id="rId9"/>
    <p:sldId id="264" r:id="rId10"/>
    <p:sldId id="265" r:id="rId11"/>
    <p:sldId id="266" r:id="rId12"/>
    <p:sldId id="269" r:id="rId13"/>
    <p:sldId id="267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C1CE64-AE70-4055-9935-20250F40F495}" v="2060" dt="2021-03-07T15:54:34.293"/>
    <p1510:client id="{37E3B2C1-42FA-4F0C-BD00-99AF1F52D40E}" v="482" dt="2021-03-07T15:21:36.922"/>
    <p1510:client id="{6D27B3B3-C99C-43E8-97CC-19FBC9C715BF}" v="1182" dt="2021-03-07T15:56:49.396"/>
    <p1510:client id="{911F3564-1719-451D-B45D-F990224F8B5F}" v="1204" dt="2021-03-07T14:16:54.808"/>
    <p1510:client id="{986A0A6D-D29F-4AAB-AAA0-E81717BF821E}" v="372" dt="2021-03-07T15:59:21.470"/>
    <p1510:client id="{AFC852C7-D6F0-4851-9859-3BF79A373011}" v="2249" dt="2021-03-07T14:16:16.958"/>
    <p1510:client id="{EBAF3157-E032-4CD4-9943-938912640109}" v="2231" dt="2021-03-07T15:58:38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A41591-F926-4248-AA44-52B478CE966C}" type="doc">
      <dgm:prSet loTypeId="urn:microsoft.com/office/officeart/2005/8/layout/process2" loCatId="process" qsTypeId="urn:microsoft.com/office/officeart/2005/8/quickstyle/3d5" qsCatId="3D" csTypeId="urn:microsoft.com/office/officeart/2005/8/colors/accent0_3" csCatId="mainScheme" phldr="1"/>
      <dgm:spPr/>
    </dgm:pt>
    <dgm:pt modelId="{B7758074-ABBC-46E5-8FF2-CDE5E6D007DA}">
      <dgm:prSet phldrT="[Текст]"/>
      <dgm:spPr/>
      <dgm:t>
        <a:bodyPr/>
        <a:lstStyle/>
        <a:p>
          <a:pPr rtl="0"/>
          <a:r>
            <a:rPr lang="bg-BG"/>
            <a:t>Total </a:t>
          </a:r>
          <a:r>
            <a:rPr lang="bg-BG" err="1"/>
            <a:t>Available</a:t>
          </a:r>
          <a:r>
            <a:rPr lang="bg-BG"/>
            <a:t> Market (TAM)</a:t>
          </a:r>
        </a:p>
      </dgm:t>
    </dgm:pt>
    <dgm:pt modelId="{91AE03A1-4FD9-424C-97B2-68568383DAC7}" type="parTrans" cxnId="{E8AD558A-8AD8-4FEE-93C4-88AAF97ABB07}">
      <dgm:prSet/>
      <dgm:spPr/>
      <dgm:t>
        <a:bodyPr/>
        <a:lstStyle/>
        <a:p>
          <a:endParaRPr lang="bg-BG"/>
        </a:p>
      </dgm:t>
    </dgm:pt>
    <dgm:pt modelId="{D683D6FD-4CC5-4235-9E3E-047797C6D521}" type="sibTrans" cxnId="{E8AD558A-8AD8-4FEE-93C4-88AAF97ABB07}">
      <dgm:prSet/>
      <dgm:spPr/>
      <dgm:t>
        <a:bodyPr/>
        <a:lstStyle/>
        <a:p>
          <a:endParaRPr lang="bg-BG"/>
        </a:p>
      </dgm:t>
    </dgm:pt>
    <dgm:pt modelId="{099B02C9-3BD3-4968-9680-C60EFEADBBEB}">
      <dgm:prSet phldrT="[Текст]"/>
      <dgm:spPr/>
      <dgm:t>
        <a:bodyPr/>
        <a:lstStyle/>
        <a:p>
          <a:pPr rtl="0"/>
          <a:r>
            <a:rPr lang="bg-BG" err="1"/>
            <a:t>Serviceable</a:t>
          </a:r>
          <a:r>
            <a:rPr lang="bg-BG"/>
            <a:t> </a:t>
          </a:r>
          <a:r>
            <a:rPr lang="bg-BG" err="1"/>
            <a:t>Available</a:t>
          </a:r>
          <a:r>
            <a:rPr lang="bg-BG"/>
            <a:t> Market (SAM)</a:t>
          </a:r>
        </a:p>
      </dgm:t>
    </dgm:pt>
    <dgm:pt modelId="{99DF198D-BDCF-401E-908F-CC34E672A3FA}" type="parTrans" cxnId="{D8B8394C-3A84-425C-975F-F4A88576A48C}">
      <dgm:prSet/>
      <dgm:spPr/>
      <dgm:t>
        <a:bodyPr/>
        <a:lstStyle/>
        <a:p>
          <a:endParaRPr lang="bg-BG"/>
        </a:p>
      </dgm:t>
    </dgm:pt>
    <dgm:pt modelId="{B8883FEC-889D-4B64-8F32-AB4B2A4183D6}" type="sibTrans" cxnId="{D8B8394C-3A84-425C-975F-F4A88576A48C}">
      <dgm:prSet/>
      <dgm:spPr/>
      <dgm:t>
        <a:bodyPr/>
        <a:lstStyle/>
        <a:p>
          <a:endParaRPr lang="bg-BG"/>
        </a:p>
      </dgm:t>
    </dgm:pt>
    <dgm:pt modelId="{7DCE5FE0-54B5-4980-A2E8-0ADB3050D7CF}">
      <dgm:prSet phldrT="[Текст]" phldr="0"/>
      <dgm:spPr/>
      <dgm:t>
        <a:bodyPr/>
        <a:lstStyle/>
        <a:p>
          <a:pPr rtl="0"/>
          <a:r>
            <a:rPr lang="bg-BG" dirty="0" err="1"/>
            <a:t>Servic</a:t>
          </a:r>
          <a:r>
            <a:rPr lang="en-US" dirty="0"/>
            <a:t>e</a:t>
          </a:r>
          <a:r>
            <a:rPr lang="bg-BG" dirty="0" err="1"/>
            <a:t>able</a:t>
          </a:r>
          <a:r>
            <a:rPr lang="bg-BG" dirty="0"/>
            <a:t> </a:t>
          </a:r>
          <a:r>
            <a:rPr lang="bg-BG" dirty="0" err="1"/>
            <a:t>Obtainable</a:t>
          </a:r>
          <a:r>
            <a:rPr lang="bg-BG" dirty="0"/>
            <a:t> Market (SOM)</a:t>
          </a:r>
        </a:p>
      </dgm:t>
    </dgm:pt>
    <dgm:pt modelId="{E303AC12-8E84-4BC9-81EC-F36AE179B40C}" type="parTrans" cxnId="{E06B3FB9-7F68-419F-AB77-AA9E3D46C981}">
      <dgm:prSet/>
      <dgm:spPr/>
      <dgm:t>
        <a:bodyPr/>
        <a:lstStyle/>
        <a:p>
          <a:endParaRPr lang="bg-BG"/>
        </a:p>
      </dgm:t>
    </dgm:pt>
    <dgm:pt modelId="{63B6929C-8896-45ED-802F-43CC59DDE9EB}" type="sibTrans" cxnId="{E06B3FB9-7F68-419F-AB77-AA9E3D46C981}">
      <dgm:prSet/>
      <dgm:spPr/>
      <dgm:t>
        <a:bodyPr/>
        <a:lstStyle/>
        <a:p>
          <a:endParaRPr lang="bg-BG"/>
        </a:p>
      </dgm:t>
    </dgm:pt>
    <dgm:pt modelId="{6476B257-CF15-4143-BBD6-4FD2424236F3}" type="pres">
      <dgm:prSet presAssocID="{D0A41591-F926-4248-AA44-52B478CE966C}" presName="linearFlow" presStyleCnt="0">
        <dgm:presLayoutVars>
          <dgm:resizeHandles val="exact"/>
        </dgm:presLayoutVars>
      </dgm:prSet>
      <dgm:spPr/>
    </dgm:pt>
    <dgm:pt modelId="{0F794D19-B45C-4E18-8EF8-BEB46F430958}" type="pres">
      <dgm:prSet presAssocID="{B7758074-ABBC-46E5-8FF2-CDE5E6D007DA}" presName="node" presStyleLbl="node1" presStyleIdx="0" presStyleCnt="3">
        <dgm:presLayoutVars>
          <dgm:bulletEnabled val="1"/>
        </dgm:presLayoutVars>
      </dgm:prSet>
      <dgm:spPr/>
    </dgm:pt>
    <dgm:pt modelId="{82B952E3-535F-4792-9429-F5BC4D920D6E}" type="pres">
      <dgm:prSet presAssocID="{D683D6FD-4CC5-4235-9E3E-047797C6D521}" presName="sibTrans" presStyleLbl="sibTrans2D1" presStyleIdx="0" presStyleCnt="2"/>
      <dgm:spPr/>
    </dgm:pt>
    <dgm:pt modelId="{78F59611-32B1-4BE4-805D-E0F51C41EEF8}" type="pres">
      <dgm:prSet presAssocID="{D683D6FD-4CC5-4235-9E3E-047797C6D521}" presName="connectorText" presStyleLbl="sibTrans2D1" presStyleIdx="0" presStyleCnt="2"/>
      <dgm:spPr/>
    </dgm:pt>
    <dgm:pt modelId="{848F95BE-62E1-482F-9EDD-2C012B16F3B2}" type="pres">
      <dgm:prSet presAssocID="{099B02C9-3BD3-4968-9680-C60EFEADBBEB}" presName="node" presStyleLbl="node1" presStyleIdx="1" presStyleCnt="3">
        <dgm:presLayoutVars>
          <dgm:bulletEnabled val="1"/>
        </dgm:presLayoutVars>
      </dgm:prSet>
      <dgm:spPr/>
    </dgm:pt>
    <dgm:pt modelId="{03A0BE22-97B0-4367-879D-7DDCC8070DE2}" type="pres">
      <dgm:prSet presAssocID="{B8883FEC-889D-4B64-8F32-AB4B2A4183D6}" presName="sibTrans" presStyleLbl="sibTrans2D1" presStyleIdx="1" presStyleCnt="2"/>
      <dgm:spPr/>
    </dgm:pt>
    <dgm:pt modelId="{664EDDB6-A734-4A87-9517-91090265A7B4}" type="pres">
      <dgm:prSet presAssocID="{B8883FEC-889D-4B64-8F32-AB4B2A4183D6}" presName="connectorText" presStyleLbl="sibTrans2D1" presStyleIdx="1" presStyleCnt="2"/>
      <dgm:spPr/>
    </dgm:pt>
    <dgm:pt modelId="{0F4317C7-EF23-490E-919B-D772A9F8CF65}" type="pres">
      <dgm:prSet presAssocID="{7DCE5FE0-54B5-4980-A2E8-0ADB3050D7CF}" presName="node" presStyleLbl="node1" presStyleIdx="2" presStyleCnt="3">
        <dgm:presLayoutVars>
          <dgm:bulletEnabled val="1"/>
        </dgm:presLayoutVars>
      </dgm:prSet>
      <dgm:spPr/>
    </dgm:pt>
  </dgm:ptLst>
  <dgm:cxnLst>
    <dgm:cxn modelId="{407C500B-1ACE-4A2A-AD2C-70AAE4315FFB}" type="presOf" srcId="{B8883FEC-889D-4B64-8F32-AB4B2A4183D6}" destId="{664EDDB6-A734-4A87-9517-91090265A7B4}" srcOrd="1" destOrd="0" presId="urn:microsoft.com/office/officeart/2005/8/layout/process2"/>
    <dgm:cxn modelId="{1625BE23-66C3-40D8-863F-29B58F6C8AF3}" type="presOf" srcId="{B7758074-ABBC-46E5-8FF2-CDE5E6D007DA}" destId="{0F794D19-B45C-4E18-8EF8-BEB46F430958}" srcOrd="0" destOrd="0" presId="urn:microsoft.com/office/officeart/2005/8/layout/process2"/>
    <dgm:cxn modelId="{1CF2486A-4AC1-4E91-9E2A-6A17C83AFCFB}" type="presOf" srcId="{D0A41591-F926-4248-AA44-52B478CE966C}" destId="{6476B257-CF15-4143-BBD6-4FD2424236F3}" srcOrd="0" destOrd="0" presId="urn:microsoft.com/office/officeart/2005/8/layout/process2"/>
    <dgm:cxn modelId="{D8B8394C-3A84-425C-975F-F4A88576A48C}" srcId="{D0A41591-F926-4248-AA44-52B478CE966C}" destId="{099B02C9-3BD3-4968-9680-C60EFEADBBEB}" srcOrd="1" destOrd="0" parTransId="{99DF198D-BDCF-401E-908F-CC34E672A3FA}" sibTransId="{B8883FEC-889D-4B64-8F32-AB4B2A4183D6}"/>
    <dgm:cxn modelId="{10D84851-79B9-4F80-9888-7EBDDF9E0904}" type="presOf" srcId="{D683D6FD-4CC5-4235-9E3E-047797C6D521}" destId="{82B952E3-535F-4792-9429-F5BC4D920D6E}" srcOrd="0" destOrd="0" presId="urn:microsoft.com/office/officeart/2005/8/layout/process2"/>
    <dgm:cxn modelId="{537C2E86-B6BD-4BCA-9622-686543BFB8D5}" type="presOf" srcId="{B8883FEC-889D-4B64-8F32-AB4B2A4183D6}" destId="{03A0BE22-97B0-4367-879D-7DDCC8070DE2}" srcOrd="0" destOrd="0" presId="urn:microsoft.com/office/officeart/2005/8/layout/process2"/>
    <dgm:cxn modelId="{E8AD558A-8AD8-4FEE-93C4-88AAF97ABB07}" srcId="{D0A41591-F926-4248-AA44-52B478CE966C}" destId="{B7758074-ABBC-46E5-8FF2-CDE5E6D007DA}" srcOrd="0" destOrd="0" parTransId="{91AE03A1-4FD9-424C-97B2-68568383DAC7}" sibTransId="{D683D6FD-4CC5-4235-9E3E-047797C6D521}"/>
    <dgm:cxn modelId="{E06B3FB9-7F68-419F-AB77-AA9E3D46C981}" srcId="{D0A41591-F926-4248-AA44-52B478CE966C}" destId="{7DCE5FE0-54B5-4980-A2E8-0ADB3050D7CF}" srcOrd="2" destOrd="0" parTransId="{E303AC12-8E84-4BC9-81EC-F36AE179B40C}" sibTransId="{63B6929C-8896-45ED-802F-43CC59DDE9EB}"/>
    <dgm:cxn modelId="{C87AF7C6-9DEE-457A-BD66-35CE16D8A8BF}" type="presOf" srcId="{7DCE5FE0-54B5-4980-A2E8-0ADB3050D7CF}" destId="{0F4317C7-EF23-490E-919B-D772A9F8CF65}" srcOrd="0" destOrd="0" presId="urn:microsoft.com/office/officeart/2005/8/layout/process2"/>
    <dgm:cxn modelId="{5BBC81CB-8AA8-4D46-955D-22C8A23BD2C4}" type="presOf" srcId="{099B02C9-3BD3-4968-9680-C60EFEADBBEB}" destId="{848F95BE-62E1-482F-9EDD-2C012B16F3B2}" srcOrd="0" destOrd="0" presId="urn:microsoft.com/office/officeart/2005/8/layout/process2"/>
    <dgm:cxn modelId="{96088AE1-8800-4E9B-9F1D-755E4935FEA0}" type="presOf" srcId="{D683D6FD-4CC5-4235-9E3E-047797C6D521}" destId="{78F59611-32B1-4BE4-805D-E0F51C41EEF8}" srcOrd="1" destOrd="0" presId="urn:microsoft.com/office/officeart/2005/8/layout/process2"/>
    <dgm:cxn modelId="{EB1F80A8-0CE7-49D2-AF05-C9CBF6B814D0}" type="presParOf" srcId="{6476B257-CF15-4143-BBD6-4FD2424236F3}" destId="{0F794D19-B45C-4E18-8EF8-BEB46F430958}" srcOrd="0" destOrd="0" presId="urn:microsoft.com/office/officeart/2005/8/layout/process2"/>
    <dgm:cxn modelId="{87521803-F9DB-4E3D-8EFC-257FBAE907B6}" type="presParOf" srcId="{6476B257-CF15-4143-BBD6-4FD2424236F3}" destId="{82B952E3-535F-4792-9429-F5BC4D920D6E}" srcOrd="1" destOrd="0" presId="urn:microsoft.com/office/officeart/2005/8/layout/process2"/>
    <dgm:cxn modelId="{2934B987-BCF7-4CC1-82DA-55B3B1BD7B93}" type="presParOf" srcId="{82B952E3-535F-4792-9429-F5BC4D920D6E}" destId="{78F59611-32B1-4BE4-805D-E0F51C41EEF8}" srcOrd="0" destOrd="0" presId="urn:microsoft.com/office/officeart/2005/8/layout/process2"/>
    <dgm:cxn modelId="{29E3F086-CA80-44E0-B6F9-4EA994F0A9FF}" type="presParOf" srcId="{6476B257-CF15-4143-BBD6-4FD2424236F3}" destId="{848F95BE-62E1-482F-9EDD-2C012B16F3B2}" srcOrd="2" destOrd="0" presId="urn:microsoft.com/office/officeart/2005/8/layout/process2"/>
    <dgm:cxn modelId="{DBCE193A-B3A1-46F9-A117-D919A1EF34B1}" type="presParOf" srcId="{6476B257-CF15-4143-BBD6-4FD2424236F3}" destId="{03A0BE22-97B0-4367-879D-7DDCC8070DE2}" srcOrd="3" destOrd="0" presId="urn:microsoft.com/office/officeart/2005/8/layout/process2"/>
    <dgm:cxn modelId="{E9BA74E4-B75C-4CFE-A645-ED4473088031}" type="presParOf" srcId="{03A0BE22-97B0-4367-879D-7DDCC8070DE2}" destId="{664EDDB6-A734-4A87-9517-91090265A7B4}" srcOrd="0" destOrd="0" presId="urn:microsoft.com/office/officeart/2005/8/layout/process2"/>
    <dgm:cxn modelId="{A6241C13-2DD8-41B1-B367-95C3AFEB211E}" type="presParOf" srcId="{6476B257-CF15-4143-BBD6-4FD2424236F3}" destId="{0F4317C7-EF23-490E-919B-D772A9F8CF6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794D19-B45C-4E18-8EF8-BEB46F430958}">
      <dsp:nvSpPr>
        <dsp:cNvPr id="0" name=""/>
        <dsp:cNvSpPr/>
      </dsp:nvSpPr>
      <dsp:spPr>
        <a:xfrm>
          <a:off x="560337" y="0"/>
          <a:ext cx="3451324" cy="91439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/>
            <a:t>Total </a:t>
          </a:r>
          <a:r>
            <a:rPr lang="bg-BG" sz="1800" kern="1200" err="1"/>
            <a:t>Available</a:t>
          </a:r>
          <a:r>
            <a:rPr lang="bg-BG" sz="1800" kern="1200"/>
            <a:t> Market (TAM)</a:t>
          </a:r>
        </a:p>
      </dsp:txBody>
      <dsp:txXfrm>
        <a:off x="587119" y="26782"/>
        <a:ext cx="3397760" cy="860835"/>
      </dsp:txXfrm>
    </dsp:sp>
    <dsp:sp modelId="{82B952E3-535F-4792-9429-F5BC4D920D6E}">
      <dsp:nvSpPr>
        <dsp:cNvPr id="0" name=""/>
        <dsp:cNvSpPr/>
      </dsp:nvSpPr>
      <dsp:spPr>
        <a:xfrm rot="5400000">
          <a:off x="2114550" y="937260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bg-BG" sz="1400" kern="1200"/>
        </a:p>
      </dsp:txBody>
      <dsp:txXfrm rot="-5400000">
        <a:off x="2162556" y="971550"/>
        <a:ext cx="246887" cy="240029"/>
      </dsp:txXfrm>
    </dsp:sp>
    <dsp:sp modelId="{848F95BE-62E1-482F-9EDD-2C012B16F3B2}">
      <dsp:nvSpPr>
        <dsp:cNvPr id="0" name=""/>
        <dsp:cNvSpPr/>
      </dsp:nvSpPr>
      <dsp:spPr>
        <a:xfrm>
          <a:off x="560337" y="1371600"/>
          <a:ext cx="3451324" cy="91439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err="1"/>
            <a:t>Serviceable</a:t>
          </a:r>
          <a:r>
            <a:rPr lang="bg-BG" sz="1800" kern="1200"/>
            <a:t> </a:t>
          </a:r>
          <a:r>
            <a:rPr lang="bg-BG" sz="1800" kern="1200" err="1"/>
            <a:t>Available</a:t>
          </a:r>
          <a:r>
            <a:rPr lang="bg-BG" sz="1800" kern="1200"/>
            <a:t> Market (SAM)</a:t>
          </a:r>
        </a:p>
      </dsp:txBody>
      <dsp:txXfrm>
        <a:off x="587119" y="1398382"/>
        <a:ext cx="3397760" cy="860835"/>
      </dsp:txXfrm>
    </dsp:sp>
    <dsp:sp modelId="{03A0BE22-97B0-4367-879D-7DDCC8070DE2}">
      <dsp:nvSpPr>
        <dsp:cNvPr id="0" name=""/>
        <dsp:cNvSpPr/>
      </dsp:nvSpPr>
      <dsp:spPr>
        <a:xfrm rot="5400000">
          <a:off x="2114550" y="2308859"/>
          <a:ext cx="342899" cy="411479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bg-BG" sz="1400" kern="1200"/>
        </a:p>
      </dsp:txBody>
      <dsp:txXfrm rot="-5400000">
        <a:off x="2162556" y="2343149"/>
        <a:ext cx="246887" cy="240029"/>
      </dsp:txXfrm>
    </dsp:sp>
    <dsp:sp modelId="{0F4317C7-EF23-490E-919B-D772A9F8CF65}">
      <dsp:nvSpPr>
        <dsp:cNvPr id="0" name=""/>
        <dsp:cNvSpPr/>
      </dsp:nvSpPr>
      <dsp:spPr>
        <a:xfrm>
          <a:off x="560337" y="2743199"/>
          <a:ext cx="3451324" cy="91439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kern="1200" dirty="0" err="1"/>
            <a:t>Servic</a:t>
          </a:r>
          <a:r>
            <a:rPr lang="en-US" sz="1800" kern="1200" dirty="0"/>
            <a:t>e</a:t>
          </a:r>
          <a:r>
            <a:rPr lang="bg-BG" sz="1800" kern="1200" dirty="0" err="1"/>
            <a:t>able</a:t>
          </a:r>
          <a:r>
            <a:rPr lang="bg-BG" sz="1800" kern="1200" dirty="0"/>
            <a:t> </a:t>
          </a:r>
          <a:r>
            <a:rPr lang="bg-BG" sz="1800" kern="1200" dirty="0" err="1"/>
            <a:t>Obtainable</a:t>
          </a:r>
          <a:r>
            <a:rPr lang="bg-BG" sz="1800" kern="1200" dirty="0"/>
            <a:t> Market (SOM)</a:t>
          </a:r>
        </a:p>
      </dsp:txBody>
      <dsp:txXfrm>
        <a:off x="587119" y="2769981"/>
        <a:ext cx="3397760" cy="8608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49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96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3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29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7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4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90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73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96444-210E-4921-8828-C2BC5F4E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97B46-77E9-44EE-8B5E-AD4448B1F6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8AF7-3EB1-4472-9C67-70367BEC2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8C6F1-065A-4283-91C1-4C5FF820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46D2-3219-442B-B4BD-B464F5F54A64}" type="datetimeFigureOut">
              <a:rPr lang="bg-BG" smtClean="0"/>
              <a:t>11.3.2021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93194-EA8A-493E-9F33-AB28A16ED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EFA17-FC8D-447C-8D61-C14D3B47B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96759-FBBB-4FFF-8682-F558893C922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025597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8D65-28E5-4B81-8102-69C7E83F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49C6F-CCFE-4125-803B-53C9E68DE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23882-FD24-478D-B148-D71912E49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984F3-FDCB-4DBA-9869-FBFD11BA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97188-6BA0-43E6-A8C3-3EEC178C2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C07705-F324-45D4-B537-1B4A16F92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46D2-3219-442B-B4BD-B464F5F54A64}" type="datetimeFigureOut">
              <a:rPr lang="bg-BG" smtClean="0"/>
              <a:t>11.3.2021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34501-2E24-4356-B692-4B1A2A60A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9A5E1-F2AD-4433-9915-6A7944ED2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96759-FBBB-4FFF-8682-F558893C922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62360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1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8B587-A4D4-482A-B676-169E40904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B603A-281C-4EEA-8B8C-5CEF54E65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55841-EC48-4C70-BA5C-9F271DD92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46D2-3219-442B-B4BD-B464F5F54A64}" type="datetimeFigureOut">
              <a:rPr lang="bg-BG" smtClean="0"/>
              <a:t>11.3.2021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ED31B-0534-4A5E-95C4-B89FB8660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B83D9-6BA6-4CF7-80E9-7FF79EF58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96759-FBBB-4FFF-8682-F558893C922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64531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2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71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384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4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87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0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  <p:sldLayoutId id="2147483977" r:id="rId17"/>
    <p:sldLayoutId id="2147483990" r:id="rId18"/>
    <p:sldLayoutId id="2147483991" r:id="rId19"/>
    <p:sldLayoutId id="2147483992" r:id="rId20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1E024CD-C5A8-4FCB-9F34-37C205729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8748" y="2047609"/>
            <a:ext cx="3829871" cy="27618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600" b="0" i="0" kern="1200" cap="all" dirty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rPr>
              <a:t>Alexander Karaneichev</a:t>
            </a:r>
            <a:endParaRPr lang="bg-BG" sz="1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r>
              <a:rPr lang="en-US" sz="1200" b="0" i="0" kern="1200" cap="all" dirty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rPr>
              <a:t>alexander.karanichev@outloook.com</a:t>
            </a:r>
            <a:endParaRPr lang="en-US" sz="1200" b="0" i="0" kern="1200" cap="all" dirty="0">
              <a:solidFill>
                <a:schemeClr val="accent2">
                  <a:lumMod val="40000"/>
                  <a:lumOff val="60000"/>
                </a:schemeClr>
              </a:solidFill>
              <a:latin typeface="+mn-lt"/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600" b="0" i="0" kern="1200" cap="all" dirty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rPr>
              <a:t>Petko Ivanov</a:t>
            </a:r>
            <a:endParaRPr lang="en-US" sz="1600" b="0" i="0" kern="1200" cap="all" dirty="0">
              <a:solidFill>
                <a:schemeClr val="accent2">
                  <a:lumMod val="40000"/>
                  <a:lumOff val="60000"/>
                </a:schemeClr>
              </a:solidFill>
              <a:latin typeface="+mn-lt"/>
            </a:endParaRPr>
          </a:p>
          <a:p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Petko.Ivanov</a:t>
            </a:r>
            <a:r>
              <a:rPr lang="en-US" sz="1200" b="0" i="0" kern="1200" cap="all" dirty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</a:rPr>
              <a:t>@outlook.com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Viktor Nikolov</a:t>
            </a:r>
          </a:p>
          <a:p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Viktor.nikolov@outlook.com</a:t>
            </a:r>
          </a:p>
          <a:p>
            <a:pPr marL="285750" indent="-285750">
              <a:buFont typeface="Wingdings" charset="2"/>
              <a:buChar char="q"/>
            </a:pP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Marin Marinov</a:t>
            </a:r>
          </a:p>
          <a:p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Marin.marinov@outlook.com</a:t>
            </a:r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39" name="Картина 39">
            <a:extLst>
              <a:ext uri="{FF2B5EF4-FFF2-40B4-BE49-F238E27FC236}">
                <a16:creationId xmlns:a16="http://schemas.microsoft.com/office/drawing/2014/main" id="{F194AA78-DB50-4A92-8E94-CDCABF88F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8574" y="200221"/>
            <a:ext cx="6445834" cy="645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FD9464E-E5B9-40C0-B738-67C266F5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" y="473745"/>
            <a:ext cx="11227090" cy="5902829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CCD7EA2-2557-4E49-9B59-9C028EF18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473746"/>
            <a:ext cx="4168684" cy="5902828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80E1945-716F-4D52-8695-1983BE97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6388" y="1175809"/>
            <a:ext cx="2887298" cy="45063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EBEBEB"/>
                </a:solidFill>
              </a:rPr>
              <a:t>Our vision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B5E4CAA-B668-4FB4-8A90-0B80D1134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088" y="1685956"/>
            <a:ext cx="5879463" cy="39962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 sz="1600">
                <a:solidFill>
                  <a:srgbClr val="FFFFFF"/>
                </a:solidFill>
              </a:rPr>
              <a:t>We plan to create a simple app that will help our customers to explore the world By offering them good flight deals, tourist hotspots and tour guides.</a:t>
            </a:r>
          </a:p>
          <a:p>
            <a:pPr marL="0" indent="0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40" y="473747"/>
            <a:ext cx="685800" cy="590282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719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6FFE2F0-F217-43B5-9B6C-A8B4C594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397" y="1231982"/>
            <a:ext cx="8761413" cy="485116"/>
          </a:xfrm>
        </p:spPr>
        <p:txBody>
          <a:bodyPr/>
          <a:lstStyle/>
          <a:p>
            <a:pPr algn="ctr"/>
            <a:r>
              <a:rPr lang="bg-BG" b="1" err="1"/>
              <a:t>Our</a:t>
            </a:r>
            <a:r>
              <a:rPr lang="bg-BG" b="1"/>
              <a:t> </a:t>
            </a:r>
            <a:r>
              <a:rPr lang="bg-BG" b="1" err="1"/>
              <a:t>monetization</a:t>
            </a:r>
            <a:r>
              <a:rPr lang="bg-BG" b="1"/>
              <a:t> </a:t>
            </a:r>
            <a:r>
              <a:rPr lang="bg-BG" b="1" err="1"/>
              <a:t>plan</a:t>
            </a:r>
            <a:r>
              <a:rPr lang="bg-BG" b="1"/>
              <a:t> </a:t>
            </a:r>
          </a:p>
          <a:p>
            <a:endParaRPr lang="bg-BG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F59E910-B2CC-49CB-8291-458146BB8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bg-BG" sz="3200" err="1">
                <a:ea typeface="+mn-lt"/>
                <a:cs typeface="+mn-lt"/>
              </a:rPr>
              <a:t>Unit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price</a:t>
            </a:r>
            <a:r>
              <a:rPr lang="bg-BG" sz="3200">
                <a:ea typeface="+mn-lt"/>
                <a:cs typeface="+mn-lt"/>
              </a:rPr>
              <a:t> = </a:t>
            </a:r>
            <a:r>
              <a:rPr lang="bg-BG" sz="3200" err="1">
                <a:ea typeface="+mn-lt"/>
                <a:cs typeface="+mn-lt"/>
              </a:rPr>
              <a:t>Free</a:t>
            </a:r>
            <a:r>
              <a:rPr lang="bg-BG" sz="3200">
                <a:ea typeface="+mn-lt"/>
                <a:cs typeface="+mn-lt"/>
              </a:rPr>
              <a:t> (0 BGN)</a:t>
            </a:r>
            <a:endParaRPr lang="bg-BG" sz="3200"/>
          </a:p>
          <a:p>
            <a:r>
              <a:rPr lang="bg-BG" sz="3200">
                <a:ea typeface="+mn-lt"/>
                <a:cs typeface="+mn-lt"/>
              </a:rPr>
              <a:t>Premium </a:t>
            </a:r>
            <a:r>
              <a:rPr lang="bg-BG" sz="3200" err="1">
                <a:ea typeface="+mn-lt"/>
                <a:cs typeface="+mn-lt"/>
              </a:rPr>
              <a:t>account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price</a:t>
            </a:r>
            <a:r>
              <a:rPr lang="bg-BG" sz="3200">
                <a:ea typeface="+mn-lt"/>
                <a:cs typeface="+mn-lt"/>
              </a:rPr>
              <a:t>: 5 BGN</a:t>
            </a:r>
            <a:endParaRPr lang="bg-BG" sz="3200"/>
          </a:p>
          <a:p>
            <a:r>
              <a:rPr lang="bg-BG" sz="3200" err="1">
                <a:ea typeface="+mn-lt"/>
                <a:cs typeface="+mn-lt"/>
              </a:rPr>
              <a:t>In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our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app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we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will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have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ads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from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our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different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sponsors</a:t>
            </a:r>
            <a:r>
              <a:rPr lang="bg-BG" sz="3200">
                <a:ea typeface="+mn-lt"/>
                <a:cs typeface="+mn-lt"/>
              </a:rPr>
              <a:t>. </a:t>
            </a:r>
            <a:r>
              <a:rPr lang="bg-BG" sz="3200" err="1">
                <a:ea typeface="+mn-lt"/>
                <a:cs typeface="+mn-lt"/>
              </a:rPr>
              <a:t>However</a:t>
            </a:r>
            <a:r>
              <a:rPr lang="bg-BG" sz="3200">
                <a:ea typeface="+mn-lt"/>
                <a:cs typeface="+mn-lt"/>
              </a:rPr>
              <a:t>, </a:t>
            </a:r>
            <a:r>
              <a:rPr lang="bg-BG" sz="3200" err="1">
                <a:ea typeface="+mn-lt"/>
                <a:cs typeface="+mn-lt"/>
              </a:rPr>
              <a:t>if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someone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wants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to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remove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the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ads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they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can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simply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buy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the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full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version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of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our</a:t>
            </a:r>
            <a:r>
              <a:rPr lang="bg-BG" sz="3200">
                <a:ea typeface="+mn-lt"/>
                <a:cs typeface="+mn-lt"/>
              </a:rPr>
              <a:t> </a:t>
            </a:r>
            <a:r>
              <a:rPr lang="bg-BG" sz="3200" err="1">
                <a:ea typeface="+mn-lt"/>
                <a:cs typeface="+mn-lt"/>
              </a:rPr>
              <a:t>application</a:t>
            </a:r>
            <a:r>
              <a:rPr lang="bg-BG" sz="3200">
                <a:ea typeface="+mn-lt"/>
                <a:cs typeface="+mn-lt"/>
              </a:rPr>
              <a:t> </a:t>
            </a:r>
            <a:endParaRPr lang="bg-BG" sz="3200"/>
          </a:p>
        </p:txBody>
      </p:sp>
    </p:spTree>
    <p:extLst>
      <p:ext uri="{BB962C8B-B14F-4D97-AF65-F5344CB8AC3E}">
        <p14:creationId xmlns:p14="http://schemas.microsoft.com/office/powerpoint/2010/main" val="3244308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Graph on document with pen">
            <a:extLst>
              <a:ext uri="{FF2B5EF4-FFF2-40B4-BE49-F238E27FC236}">
                <a16:creationId xmlns:a16="http://schemas.microsoft.com/office/drawing/2014/main" id="{BF9256F1-A088-4E45-8627-CB8117C0A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90" b="25929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8" name="Freeform: Shape 9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F5AEEA1-9798-4A63-B270-072537F8DB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199" y="4670609"/>
            <a:ext cx="10407602" cy="868026"/>
          </a:xfrm>
        </p:spPr>
        <p:txBody>
          <a:bodyPr>
            <a:normAutofit/>
          </a:bodyPr>
          <a:lstStyle/>
          <a:p>
            <a:pPr algn="ctr"/>
            <a:r>
              <a:rPr lang="bg-BG" sz="4400" b="1" err="1">
                <a:solidFill>
                  <a:srgbClr val="EBEBEB"/>
                </a:solidFill>
                <a:ea typeface="+mj-lt"/>
                <a:cs typeface="+mj-lt"/>
              </a:rPr>
              <a:t>Financials</a:t>
            </a:r>
            <a:r>
              <a:rPr lang="bg-BG" sz="4400" b="1">
                <a:solidFill>
                  <a:srgbClr val="EBEBEB"/>
                </a:solidFill>
                <a:ea typeface="+mj-lt"/>
                <a:cs typeface="+mj-lt"/>
              </a:rPr>
              <a:t> </a:t>
            </a:r>
            <a:r>
              <a:rPr lang="bg-BG" sz="4400" b="1" err="1">
                <a:solidFill>
                  <a:srgbClr val="EBEBEB"/>
                </a:solidFill>
                <a:ea typeface="+mj-lt"/>
                <a:cs typeface="+mj-lt"/>
              </a:rPr>
              <a:t>and</a:t>
            </a:r>
            <a:r>
              <a:rPr lang="bg-BG" sz="4400" b="1">
                <a:solidFill>
                  <a:srgbClr val="EBEBEB"/>
                </a:solidFill>
                <a:ea typeface="+mj-lt"/>
                <a:cs typeface="+mj-lt"/>
              </a:rPr>
              <a:t> </a:t>
            </a:r>
            <a:r>
              <a:rPr lang="bg-BG" sz="4400" b="1" err="1">
                <a:solidFill>
                  <a:srgbClr val="EBEBEB"/>
                </a:solidFill>
                <a:ea typeface="+mj-lt"/>
                <a:cs typeface="+mj-lt"/>
              </a:rPr>
              <a:t>cost</a:t>
            </a:r>
            <a:endParaRPr lang="bg-BG" sz="4400" b="1" err="1">
              <a:solidFill>
                <a:srgbClr val="EBEBEB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AE636D5-F054-49DD-BBAF-4B8F4F783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199" y="5722374"/>
            <a:ext cx="10407602" cy="487924"/>
          </a:xfrm>
        </p:spPr>
        <p:txBody>
          <a:bodyPr>
            <a:normAutofit/>
          </a:bodyPr>
          <a:lstStyle/>
          <a:p>
            <a:pPr algn="ctr"/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We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</a:rPr>
              <a:t> </a:t>
            </a:r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prospect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around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</a:rPr>
              <a:t> 250 000 – 500 000 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BGN </a:t>
            </a:r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to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 </a:t>
            </a:r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produce</a:t>
            </a:r>
            <a:r>
              <a:rPr lang="bg-BG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 </a:t>
            </a:r>
            <a:r>
              <a:rPr lang="bg-BG" err="1">
                <a:solidFill>
                  <a:schemeClr val="accent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plovdivair</a:t>
            </a:r>
            <a:endParaRPr lang="bg-BG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956132BF-2E93-4D24-AADB-8DFCBD6252CF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bg-BG" cap="all">
              <a:solidFill>
                <a:srgbClr val="EF53A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9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5" name="Picture 4" descr="White bulbs with a yellow one standing out">
            <a:extLst>
              <a:ext uri="{FF2B5EF4-FFF2-40B4-BE49-F238E27FC236}">
                <a16:creationId xmlns:a16="http://schemas.microsoft.com/office/drawing/2014/main" id="{C31DBDA7-7A48-4B01-901B-F8B477FF5B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21257"/>
          <a:stretch/>
        </p:blipFill>
        <p:spPr>
          <a:xfrm>
            <a:off x="474132" y="474133"/>
            <a:ext cx="11243734" cy="5909733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E0CCE34-1CDD-4C21-A411-EAD59A8C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043" y="4689806"/>
            <a:ext cx="5721372" cy="582795"/>
          </a:xfrm>
        </p:spPr>
        <p:txBody>
          <a:bodyPr>
            <a:normAutofit fontScale="90000"/>
          </a:bodyPr>
          <a:lstStyle/>
          <a:p>
            <a:r>
              <a:rPr lang="bg-BG" sz="4800" b="1" err="1">
                <a:solidFill>
                  <a:srgbClr val="FFFFFF"/>
                </a:solidFill>
              </a:rPr>
              <a:t>Funds</a:t>
            </a:r>
            <a:r>
              <a:rPr lang="bg-BG" sz="4800" b="1">
                <a:solidFill>
                  <a:srgbClr val="FFFFFF"/>
                </a:solidFill>
              </a:rPr>
              <a:t> </a:t>
            </a:r>
            <a:r>
              <a:rPr lang="bg-BG" sz="4800" b="1" err="1">
                <a:solidFill>
                  <a:srgbClr val="FFFFFF"/>
                </a:solidFill>
              </a:rPr>
              <a:t>Being</a:t>
            </a:r>
            <a:r>
              <a:rPr lang="bg-BG" sz="4800" b="1">
                <a:solidFill>
                  <a:srgbClr val="FFFFFF"/>
                </a:solidFill>
              </a:rPr>
              <a:t> </a:t>
            </a:r>
            <a:r>
              <a:rPr lang="bg-BG" sz="4800" b="1" err="1">
                <a:solidFill>
                  <a:srgbClr val="FFFFFF"/>
                </a:solidFill>
              </a:rPr>
              <a:t>Raised</a:t>
            </a:r>
            <a:endParaRPr lang="bg-BG" sz="4800" b="1">
              <a:solidFill>
                <a:srgbClr val="FFFFFF"/>
              </a:solidFill>
            </a:endParaRPr>
          </a:p>
          <a:p>
            <a:endParaRPr lang="bg-BG">
              <a:solidFill>
                <a:srgbClr val="FFFFFF"/>
              </a:solidFill>
            </a:endParaRPr>
          </a:p>
          <a:p>
            <a:endParaRPr lang="bg-BG">
              <a:solidFill>
                <a:srgbClr val="FFFFFF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6CC2CA3A-D9D1-4EE3-908F-0E69C929F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2043" y="4324038"/>
            <a:ext cx="5333911" cy="130529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bg-BG" err="1">
                <a:solidFill>
                  <a:srgbClr val="FFFFFF"/>
                </a:solidFill>
              </a:rPr>
              <a:t>We</a:t>
            </a:r>
            <a:r>
              <a:rPr lang="bg-BG">
                <a:solidFill>
                  <a:srgbClr val="FFFFFF"/>
                </a:solidFill>
              </a:rPr>
              <a:t> </a:t>
            </a:r>
            <a:r>
              <a:rPr lang="bg-BG" err="1">
                <a:solidFill>
                  <a:srgbClr val="FFFFFF"/>
                </a:solidFill>
              </a:rPr>
              <a:t>have</a:t>
            </a:r>
            <a:r>
              <a:rPr lang="bg-BG">
                <a:solidFill>
                  <a:srgbClr val="FFFFFF"/>
                </a:solidFill>
              </a:rPr>
              <a:t> </a:t>
            </a:r>
            <a:r>
              <a:rPr lang="bg-BG" err="1">
                <a:solidFill>
                  <a:srgbClr val="FFFFFF"/>
                </a:solidFill>
              </a:rPr>
              <a:t>monetary</a:t>
            </a:r>
            <a:r>
              <a:rPr lang="bg-BG">
                <a:solidFill>
                  <a:srgbClr val="FFFFFF"/>
                </a:solidFill>
              </a:rPr>
              <a:t> </a:t>
            </a:r>
            <a:r>
              <a:rPr lang="bg-BG" err="1">
                <a:solidFill>
                  <a:srgbClr val="FFFFFF"/>
                </a:solidFill>
              </a:rPr>
              <a:t>Prospects</a:t>
            </a:r>
            <a:r>
              <a:rPr lang="bg-BG">
                <a:solidFill>
                  <a:srgbClr val="FFFFFF"/>
                </a:solidFill>
              </a:rPr>
              <a:t> </a:t>
            </a:r>
            <a:r>
              <a:rPr lang="bg-BG" err="1">
                <a:solidFill>
                  <a:srgbClr val="FFFFFF"/>
                </a:solidFill>
              </a:rPr>
              <a:t>of</a:t>
            </a:r>
            <a:r>
              <a:rPr lang="bg-BG">
                <a:solidFill>
                  <a:srgbClr val="FFFFFF"/>
                </a:solidFill>
              </a:rPr>
              <a:t>: </a:t>
            </a:r>
            <a:endParaRPr lang="bg-BG"/>
          </a:p>
          <a:p>
            <a:pPr>
              <a:spcBef>
                <a:spcPts val="0"/>
              </a:spcBef>
            </a:pPr>
            <a:r>
              <a:rPr lang="bg-BG">
                <a:solidFill>
                  <a:srgbClr val="FFFFFF"/>
                </a:solidFill>
              </a:rPr>
              <a:t>300,000 - 500,000 BGN </a:t>
            </a:r>
            <a:r>
              <a:rPr lang="bg-BG" err="1">
                <a:solidFill>
                  <a:srgbClr val="FFFFFF"/>
                </a:solidFill>
              </a:rPr>
              <a:t>per</a:t>
            </a:r>
            <a:r>
              <a:rPr lang="bg-BG">
                <a:solidFill>
                  <a:srgbClr val="FFFFFF"/>
                </a:solidFill>
              </a:rPr>
              <a:t> </a:t>
            </a:r>
            <a:r>
              <a:rPr lang="bg-BG" err="1">
                <a:solidFill>
                  <a:srgbClr val="FFFFFF"/>
                </a:solidFill>
              </a:rPr>
              <a:t>year</a:t>
            </a:r>
            <a:r>
              <a:rPr lang="bg-BG">
                <a:solidFill>
                  <a:srgbClr val="FFFFFF"/>
                </a:solidFill>
              </a:rPr>
              <a:t> </a:t>
            </a:r>
            <a:endParaRPr lang="bg-BG"/>
          </a:p>
          <a:p>
            <a:r>
              <a:rPr lang="bg-BG" err="1">
                <a:solidFill>
                  <a:srgbClr val="FFFFFF"/>
                </a:solidFill>
              </a:rPr>
              <a:t>From</a:t>
            </a:r>
            <a:r>
              <a:rPr lang="bg-BG">
                <a:solidFill>
                  <a:srgbClr val="FFFFFF"/>
                </a:solidFill>
              </a:rPr>
              <a:t> </a:t>
            </a:r>
            <a:r>
              <a:rPr lang="bg-BG" err="1">
                <a:solidFill>
                  <a:srgbClr val="FFFFFF"/>
                </a:solidFill>
              </a:rPr>
              <a:t>ad</a:t>
            </a:r>
            <a:r>
              <a:rPr lang="bg-BG">
                <a:solidFill>
                  <a:srgbClr val="FFFFFF"/>
                </a:solidFill>
              </a:rPr>
              <a:t> </a:t>
            </a:r>
            <a:r>
              <a:rPr lang="bg-BG" err="1">
                <a:solidFill>
                  <a:srgbClr val="FFFFFF"/>
                </a:solidFill>
              </a:rPr>
              <a:t>revenue</a:t>
            </a:r>
            <a:r>
              <a:rPr lang="bg-BG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928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Plane on tarmac">
            <a:extLst>
              <a:ext uri="{FF2B5EF4-FFF2-40B4-BE49-F238E27FC236}">
                <a16:creationId xmlns:a16="http://schemas.microsoft.com/office/drawing/2014/main" id="{101B4442-60CD-440F-914D-50887B18F5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6406" r="56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76D490B-0B3D-40DA-BED1-B4C4A17BB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397" y="703592"/>
            <a:ext cx="8761413" cy="1015622"/>
          </a:xfrm>
        </p:spPr>
        <p:txBody>
          <a:bodyPr>
            <a:normAutofit/>
          </a:bodyPr>
          <a:lstStyle/>
          <a:p>
            <a:pPr algn="ctr"/>
            <a:r>
              <a:rPr lang="bg-BG" sz="4400" b="1" err="1">
                <a:solidFill>
                  <a:schemeClr val="tx1"/>
                </a:solidFill>
              </a:rPr>
              <a:t>Competition</a:t>
            </a:r>
            <a:endParaRPr lang="bg-BG" sz="4400" b="1">
              <a:solidFill>
                <a:schemeClr val="tx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19E5BD-4540-41EE-A57B-5A4A51433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536" y="3182235"/>
            <a:ext cx="3346974" cy="226847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err="1">
                <a:solidFill>
                  <a:schemeClr val="tx1"/>
                </a:solidFill>
              </a:rPr>
              <a:t>Sarafovo</a:t>
            </a:r>
            <a:r>
              <a:rPr lang="en-US" sz="2800">
                <a:solidFill>
                  <a:schemeClr val="tx1"/>
                </a:solidFill>
              </a:rPr>
              <a:t> airlines</a:t>
            </a:r>
          </a:p>
          <a:p>
            <a:r>
              <a:rPr lang="en-US" sz="2800">
                <a:solidFill>
                  <a:schemeClr val="tx1"/>
                </a:solidFill>
              </a:rPr>
              <a:t>Sofia Airport</a:t>
            </a:r>
          </a:p>
          <a:p>
            <a:r>
              <a:rPr lang="en-US" sz="2800" err="1">
                <a:solidFill>
                  <a:schemeClr val="tx1"/>
                </a:solidFill>
              </a:rPr>
              <a:t>PlovivAir</a:t>
            </a:r>
            <a:endParaRPr lang="en-US" sz="2800">
              <a:solidFill>
                <a:schemeClr val="tx1"/>
              </a:solidFill>
            </a:endParaRPr>
          </a:p>
          <a:p>
            <a:r>
              <a:rPr lang="en-US" sz="2800">
                <a:solidFill>
                  <a:schemeClr val="tx1"/>
                </a:solidFill>
              </a:rPr>
              <a:t>Varna Airport</a:t>
            </a:r>
          </a:p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Картина 3">
            <a:extLst>
              <a:ext uri="{FF2B5EF4-FFF2-40B4-BE49-F238E27FC236}">
                <a16:creationId xmlns:a16="http://schemas.microsoft.com/office/drawing/2014/main" id="{409A3E16-3895-4F27-94D9-C9F635B6C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058" y="2159183"/>
            <a:ext cx="7559614" cy="43173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8438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5383B6F-D7E1-40ED-AF06-25DF9C3B1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4" y="983314"/>
            <a:ext cx="8761413" cy="706964"/>
          </a:xfrm>
        </p:spPr>
        <p:txBody>
          <a:bodyPr/>
          <a:lstStyle/>
          <a:p>
            <a:pPr algn="ctr"/>
            <a:r>
              <a:rPr lang="bg-BG" b="1" err="1"/>
              <a:t>Team</a:t>
            </a:r>
            <a:r>
              <a:rPr lang="bg-BG" b="1"/>
              <a:t> </a:t>
            </a:r>
            <a:r>
              <a:rPr lang="bg-BG" b="1" err="1"/>
              <a:t>Members</a:t>
            </a:r>
            <a:endParaRPr lang="bg-BG" b="1"/>
          </a:p>
        </p:txBody>
      </p:sp>
      <p:sp>
        <p:nvSpPr>
          <p:cNvPr id="4" name="Блоксхема: процес 3">
            <a:extLst>
              <a:ext uri="{FF2B5EF4-FFF2-40B4-BE49-F238E27FC236}">
                <a16:creationId xmlns:a16="http://schemas.microsoft.com/office/drawing/2014/main" id="{EA4D375C-A9AC-42F7-9F83-35EFFF87FD07}"/>
              </a:ext>
            </a:extLst>
          </p:cNvPr>
          <p:cNvSpPr/>
          <p:nvPr/>
        </p:nvSpPr>
        <p:spPr>
          <a:xfrm>
            <a:off x="1153609" y="2958701"/>
            <a:ext cx="1311798" cy="1282859"/>
          </a:xfrm>
          <a:prstGeom prst="flowChartProcess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Картина 5" descr="Картина, която съдържа лице, носене&#10;&#10;Описанието е генерирано автоматично">
            <a:extLst>
              <a:ext uri="{FF2B5EF4-FFF2-40B4-BE49-F238E27FC236}">
                <a16:creationId xmlns:a16="http://schemas.microsoft.com/office/drawing/2014/main" id="{105B9DC3-CC49-475A-9F9A-ACF595BDF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5685" y="3037550"/>
            <a:ext cx="1130301" cy="1130301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Блоксхема: процес 5">
            <a:extLst>
              <a:ext uri="{FF2B5EF4-FFF2-40B4-BE49-F238E27FC236}">
                <a16:creationId xmlns:a16="http://schemas.microsoft.com/office/drawing/2014/main" id="{4A6907FB-F9DF-4ACC-A739-95FAE570C5FE}"/>
              </a:ext>
            </a:extLst>
          </p:cNvPr>
          <p:cNvSpPr/>
          <p:nvPr/>
        </p:nvSpPr>
        <p:spPr>
          <a:xfrm>
            <a:off x="4216534" y="2947658"/>
            <a:ext cx="1311798" cy="1282859"/>
          </a:xfrm>
          <a:prstGeom prst="flowChartProcess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bg-BG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8" name="Блоксхема: процес 7">
            <a:extLst>
              <a:ext uri="{FF2B5EF4-FFF2-40B4-BE49-F238E27FC236}">
                <a16:creationId xmlns:a16="http://schemas.microsoft.com/office/drawing/2014/main" id="{B383E7F0-1855-49C4-B628-24E06896D591}"/>
              </a:ext>
            </a:extLst>
          </p:cNvPr>
          <p:cNvSpPr/>
          <p:nvPr/>
        </p:nvSpPr>
        <p:spPr>
          <a:xfrm>
            <a:off x="7008469" y="2958700"/>
            <a:ext cx="1311798" cy="1282859"/>
          </a:xfrm>
          <a:prstGeom prst="flowChartProcess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3" name="Картина 8">
            <a:extLst>
              <a:ext uri="{FF2B5EF4-FFF2-40B4-BE49-F238E27FC236}">
                <a16:creationId xmlns:a16="http://schemas.microsoft.com/office/drawing/2014/main" id="{F2C89924-3D21-4C1A-8457-DB674A2FD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962" y="3039457"/>
            <a:ext cx="1151544" cy="1129686"/>
          </a:xfrm>
          <a:prstGeom prst="rect">
            <a:avLst/>
          </a:prstGeom>
        </p:spPr>
      </p:pic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DFDD3940-129A-4945-993B-3BEDFB0BFB98}"/>
              </a:ext>
            </a:extLst>
          </p:cNvPr>
          <p:cNvSpPr txBox="1"/>
          <p:nvPr/>
        </p:nvSpPr>
        <p:spPr>
          <a:xfrm>
            <a:off x="3832115" y="4504927"/>
            <a:ext cx="2263576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b="1" err="1"/>
              <a:t>Marin</a:t>
            </a:r>
            <a:r>
              <a:rPr lang="bg-BG" b="1"/>
              <a:t> </a:t>
            </a:r>
            <a:r>
              <a:rPr lang="bg-BG" b="1" err="1"/>
              <a:t>Marinov</a:t>
            </a:r>
            <a:r>
              <a:rPr lang="bg-BG" b="1"/>
              <a:t>,</a:t>
            </a:r>
          </a:p>
          <a:p>
            <a:pPr algn="ctr"/>
            <a:endParaRPr lang="bg-BG"/>
          </a:p>
          <a:p>
            <a:pPr algn="ctr"/>
            <a:r>
              <a:rPr lang="bg-BG" i="1" err="1"/>
              <a:t>Graphic</a:t>
            </a:r>
            <a:r>
              <a:rPr lang="bg-BG" i="1"/>
              <a:t> </a:t>
            </a:r>
            <a:r>
              <a:rPr lang="bg-BG" i="1" err="1"/>
              <a:t>designer</a:t>
            </a:r>
          </a:p>
          <a:p>
            <a:pPr algn="ctr"/>
            <a:endParaRPr lang="bg-BG" i="1"/>
          </a:p>
          <a:p>
            <a:pPr algn="ctr"/>
            <a:r>
              <a:rPr lang="bg-BG" sz="1000" i="1"/>
              <a:t>marin.marinov@outlook.com</a:t>
            </a:r>
          </a:p>
          <a:p>
            <a:pPr algn="ctr"/>
            <a:r>
              <a:rPr lang="bg-BG" sz="1000" i="1"/>
              <a:t>089 876 5432</a:t>
            </a:r>
          </a:p>
          <a:p>
            <a:pPr algn="ctr"/>
            <a:endParaRPr lang="bg-BG" sz="1000" i="1"/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4576D304-3588-4BD1-9BFF-43EC7738B95A}"/>
              </a:ext>
            </a:extLst>
          </p:cNvPr>
          <p:cNvSpPr txBox="1"/>
          <p:nvPr/>
        </p:nvSpPr>
        <p:spPr>
          <a:xfrm>
            <a:off x="546060" y="4500743"/>
            <a:ext cx="2617805" cy="1954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b="1" err="1"/>
              <a:t>Alexander</a:t>
            </a:r>
            <a:r>
              <a:rPr lang="bg-BG" b="1"/>
              <a:t> </a:t>
            </a:r>
          </a:p>
          <a:p>
            <a:pPr algn="ctr"/>
            <a:r>
              <a:rPr lang="bg-BG" b="1" err="1"/>
              <a:t>Karaneichev</a:t>
            </a:r>
            <a:r>
              <a:rPr lang="bg-BG" b="1"/>
              <a:t>,</a:t>
            </a:r>
          </a:p>
          <a:p>
            <a:pPr algn="ctr"/>
            <a:endParaRPr lang="bg-BG"/>
          </a:p>
          <a:p>
            <a:pPr algn="ctr"/>
            <a:r>
              <a:rPr lang="bg-BG" i="1" err="1"/>
              <a:t>Lead</a:t>
            </a:r>
            <a:r>
              <a:rPr lang="bg-BG" i="1"/>
              <a:t> </a:t>
            </a:r>
            <a:r>
              <a:rPr lang="bg-BG" i="1" err="1"/>
              <a:t>Developer</a:t>
            </a:r>
            <a:endParaRPr lang="bg-BG" b="1" i="1"/>
          </a:p>
          <a:p>
            <a:pPr algn="ctr"/>
            <a:endParaRPr lang="bg-BG" sz="1100" i="1"/>
          </a:p>
          <a:p>
            <a:pPr algn="ctr"/>
            <a:r>
              <a:rPr lang="bg-BG" sz="1000" i="1"/>
              <a:t>alexander.karaneichev@outlook.com</a:t>
            </a:r>
          </a:p>
          <a:p>
            <a:pPr algn="ctr"/>
            <a:r>
              <a:rPr lang="bg-BG" sz="1000" i="1"/>
              <a:t>089 555 7790</a:t>
            </a:r>
          </a:p>
          <a:p>
            <a:endParaRPr lang="bg-BG"/>
          </a:p>
        </p:txBody>
      </p:sp>
      <p:pic>
        <p:nvPicPr>
          <p:cNvPr id="12" name="Картина 12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44B3BF42-130F-4514-AC11-D8C316BF9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7357" y="2954321"/>
            <a:ext cx="1377714" cy="1280218"/>
          </a:xfrm>
          <a:prstGeom prst="rect">
            <a:avLst/>
          </a:prstGeom>
        </p:spPr>
      </p:pic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BAEBBDA3-938F-44E1-86E6-772490E47E1D}"/>
              </a:ext>
            </a:extLst>
          </p:cNvPr>
          <p:cNvSpPr txBox="1"/>
          <p:nvPr/>
        </p:nvSpPr>
        <p:spPr>
          <a:xfrm>
            <a:off x="9234909" y="4508579"/>
            <a:ext cx="2424896" cy="15388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b="1" err="1"/>
              <a:t>Petko</a:t>
            </a:r>
            <a:r>
              <a:rPr lang="bg-BG" b="1"/>
              <a:t> </a:t>
            </a:r>
            <a:r>
              <a:rPr lang="bg-BG" b="1" err="1"/>
              <a:t>Ivanov</a:t>
            </a:r>
            <a:r>
              <a:rPr lang="bg-BG" b="1"/>
              <a:t>,</a:t>
            </a:r>
          </a:p>
          <a:p>
            <a:pPr algn="ctr"/>
            <a:endParaRPr lang="bg-BG" b="1"/>
          </a:p>
          <a:p>
            <a:pPr algn="ctr"/>
            <a:r>
              <a:rPr lang="bg-BG" i="1" err="1"/>
              <a:t>Marketing</a:t>
            </a:r>
            <a:r>
              <a:rPr lang="bg-BG" i="1"/>
              <a:t> </a:t>
            </a:r>
            <a:r>
              <a:rPr lang="bg-BG" i="1" err="1"/>
              <a:t>expert</a:t>
            </a:r>
            <a:endParaRPr lang="bg-BG" i="1"/>
          </a:p>
          <a:p>
            <a:pPr algn="ctr"/>
            <a:endParaRPr lang="bg-BG" i="1"/>
          </a:p>
          <a:p>
            <a:pPr algn="ctr"/>
            <a:r>
              <a:rPr lang="bg-BG" sz="1100" i="1"/>
              <a:t>petko.</a:t>
            </a:r>
            <a:r>
              <a:rPr lang="bg-BG" sz="1100" i="1" err="1"/>
              <a:t>Ivanov@outlook</a:t>
            </a:r>
            <a:r>
              <a:rPr lang="bg-BG" sz="1100" i="1"/>
              <a:t>,.</a:t>
            </a:r>
            <a:r>
              <a:rPr lang="bg-BG" sz="1100" i="1" err="1"/>
              <a:t>com</a:t>
            </a:r>
          </a:p>
          <a:p>
            <a:pPr algn="ctr"/>
            <a:r>
              <a:rPr lang="bg-BG" sz="1100" i="1"/>
              <a:t>089 000 0000</a:t>
            </a: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A750C702-5625-4C25-B426-802B55E6DFEF}"/>
              </a:ext>
            </a:extLst>
          </p:cNvPr>
          <p:cNvSpPr txBox="1"/>
          <p:nvPr/>
        </p:nvSpPr>
        <p:spPr>
          <a:xfrm>
            <a:off x="6689623" y="4500697"/>
            <a:ext cx="1961908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b="1" dirty="0" err="1"/>
              <a:t>Viktor</a:t>
            </a:r>
            <a:r>
              <a:rPr lang="bg-BG" b="1" dirty="0"/>
              <a:t> Nikolov,</a:t>
            </a:r>
          </a:p>
          <a:p>
            <a:pPr algn="ctr"/>
            <a:endParaRPr lang="bg-BG" dirty="0"/>
          </a:p>
          <a:p>
            <a:pPr algn="ctr"/>
            <a:r>
              <a:rPr lang="bg-BG" i="1" dirty="0" err="1"/>
              <a:t>User</a:t>
            </a:r>
            <a:r>
              <a:rPr lang="bg-BG" i="1" dirty="0"/>
              <a:t> </a:t>
            </a:r>
            <a:r>
              <a:rPr lang="bg-BG" i="1" dirty="0" err="1"/>
              <a:t>Interface</a:t>
            </a:r>
            <a:endParaRPr lang="bg-BG" i="1" dirty="0"/>
          </a:p>
          <a:p>
            <a:pPr algn="ctr"/>
            <a:endParaRPr lang="bg-BG" i="1" dirty="0"/>
          </a:p>
          <a:p>
            <a:pPr algn="ctr"/>
            <a:r>
              <a:rPr lang="bg-BG" sz="1000" i="1" dirty="0"/>
              <a:t>viktor.nikolov@outlook.com</a:t>
            </a:r>
          </a:p>
          <a:p>
            <a:pPr algn="ctr"/>
            <a:r>
              <a:rPr lang="bg-BG" sz="1000" i="1" dirty="0"/>
              <a:t>089 766 5445</a:t>
            </a:r>
          </a:p>
          <a:p>
            <a:endParaRPr lang="bg-BG" dirty="0"/>
          </a:p>
        </p:txBody>
      </p:sp>
      <p:pic>
        <p:nvPicPr>
          <p:cNvPr id="14" name="Картина 14" descr="Картина, която съдържа под, закрито&#10;&#10;Описанието е генерирано автоматично">
            <a:extLst>
              <a:ext uri="{FF2B5EF4-FFF2-40B4-BE49-F238E27FC236}">
                <a16:creationId xmlns:a16="http://schemas.microsoft.com/office/drawing/2014/main" id="{7122F18E-A144-47EF-A19A-CA9E8B225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734" y="3027606"/>
            <a:ext cx="1173551" cy="111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78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4" name="Картина 7" descr="Картина, която съдържа небе, открито, самолет, летящ&#10;&#10;Описанието е генерирано автоматично">
            <a:extLst>
              <a:ext uri="{FF2B5EF4-FFF2-40B4-BE49-F238E27FC236}">
                <a16:creationId xmlns:a16="http://schemas.microsoft.com/office/drawing/2014/main" id="{1F3E54C2-E2D7-401F-84E8-61031FCC2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737" r="-1" b="7166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F54581-7546-4970-A199-91B42CAF4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371" y="2543428"/>
            <a:ext cx="6917423" cy="1780611"/>
          </a:xfrm>
        </p:spPr>
        <p:txBody>
          <a:bodyPr>
            <a:normAutofit/>
          </a:bodyPr>
          <a:lstStyle/>
          <a:p>
            <a:pPr algn="ctr"/>
            <a:r>
              <a:rPr lang="bg-BG">
                <a:solidFill>
                  <a:srgbClr val="FFFFFF"/>
                </a:solidFill>
              </a:rPr>
              <a:t>THANK YOU FOR THE ATTENTION!</a:t>
            </a:r>
            <a:endParaRPr lang="bg-BG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1B7632EC-F8D5-47BB-97DF-8AEAF990FFCB}"/>
              </a:ext>
            </a:extLst>
          </p:cNvPr>
          <p:cNvSpPr txBox="1"/>
          <p:nvPr/>
        </p:nvSpPr>
        <p:spPr>
          <a:xfrm>
            <a:off x="4811210" y="4384985"/>
            <a:ext cx="25695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bg-BG" b="1" i="1">
                <a:solidFill>
                  <a:schemeClr val="bg1"/>
                </a:solidFill>
              </a:rPr>
              <a:t>" </a:t>
            </a:r>
            <a:r>
              <a:rPr lang="bg-BG" b="1" i="1" err="1">
                <a:solidFill>
                  <a:schemeClr val="bg1"/>
                </a:solidFill>
              </a:rPr>
              <a:t>The</a:t>
            </a:r>
            <a:r>
              <a:rPr lang="bg-BG" b="1" i="1">
                <a:solidFill>
                  <a:schemeClr val="bg1"/>
                </a:solidFill>
              </a:rPr>
              <a:t> </a:t>
            </a:r>
            <a:r>
              <a:rPr lang="bg-BG" b="1" i="1" err="1">
                <a:solidFill>
                  <a:schemeClr val="bg1"/>
                </a:solidFill>
              </a:rPr>
              <a:t>sky</a:t>
            </a:r>
            <a:r>
              <a:rPr lang="bg-BG" b="1" i="1">
                <a:solidFill>
                  <a:schemeClr val="bg1"/>
                </a:solidFill>
              </a:rPr>
              <a:t> </a:t>
            </a:r>
            <a:r>
              <a:rPr lang="bg-BG" b="1" i="1" err="1">
                <a:solidFill>
                  <a:schemeClr val="bg1"/>
                </a:solidFill>
              </a:rPr>
              <a:t>awaits</a:t>
            </a:r>
            <a:r>
              <a:rPr lang="bg-BG" b="1" i="1">
                <a:solidFill>
                  <a:schemeClr val="bg1"/>
                </a:solidFill>
              </a:rPr>
              <a:t> </a:t>
            </a:r>
            <a:r>
              <a:rPr lang="bg-BG" b="1" i="1" err="1">
                <a:solidFill>
                  <a:schemeClr val="bg1"/>
                </a:solidFill>
              </a:rPr>
              <a:t>you</a:t>
            </a:r>
            <a:r>
              <a:rPr lang="bg-BG" b="1" i="1">
                <a:solidFill>
                  <a:schemeClr val="bg1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6169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10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12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14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830CBEE-FB3D-40FC-A16E-3195F3AEA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195" y="1130603"/>
            <a:ext cx="3342442" cy="45967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b="1">
                <a:solidFill>
                  <a:srgbClr val="EBEBEB"/>
                </a:solidFill>
              </a:rPr>
              <a:t>Our story</a:t>
            </a:r>
            <a:endParaRPr lang="bg-BG" b="1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7CC027B0-89EA-4562-B867-8B1B36369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37677" y="2078743"/>
            <a:ext cx="6405290" cy="27187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Wingdings 3" charset="2"/>
              <a:buChar char=""/>
            </a:pP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Ever since we met. We've been traveling all across the world touring every country.</a:t>
            </a:r>
          </a:p>
          <a:p>
            <a:pPr indent="-228600">
              <a:buFont typeface="Wingdings 3" charset="2"/>
              <a:buChar char=""/>
            </a:pP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And over and over we have met the same difficulties of seeking flights, tours and good tourist attractions.</a:t>
            </a:r>
          </a:p>
          <a:p>
            <a:pPr indent="-228600">
              <a:buFont typeface="Wingdings 3" charset="2"/>
              <a:buChar char=""/>
            </a:pP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</a:rPr>
              <a:t>Thus we have decided to team up and make the perfect tourist guide and flight planner.</a:t>
            </a:r>
          </a:p>
          <a:p>
            <a:pPr indent="-228600">
              <a:buFont typeface="Wingdings 3" charset="2"/>
              <a:buChar char=""/>
            </a:pPr>
            <a:endParaRPr lang="en-US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79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08D371-8FD9-4F44-80A6-113C7F02C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446" y="517524"/>
            <a:ext cx="5287108" cy="1676044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lstStyle/>
          <a:p>
            <a:pPr algn="ctr"/>
            <a:r>
              <a:rPr lang="en-US" sz="5200" b="1">
                <a:solidFill>
                  <a:schemeClr val="bg1"/>
                </a:solidFill>
              </a:rPr>
              <a:t>Why our app ?</a:t>
            </a:r>
            <a:endParaRPr lang="bg-BG" sz="5200" b="1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8A8A96-4D72-4F8D-A0AA-A88515D269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4599" y="3155348"/>
            <a:ext cx="5158427" cy="215064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The quality of the market in Bulgaria isn’t set so high, so with our app we aim to set the bar higher than ever before.</a:t>
            </a:r>
            <a:endParaRPr lang="bg-BG" sz="280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63EE22-C0E9-4EDD-87D6-711E19795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54394" y="3159352"/>
            <a:ext cx="5164645" cy="12837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Our app provides a lot of utility and convenience for our customers.</a:t>
            </a:r>
            <a:endParaRPr lang="bg-BG" sz="2800"/>
          </a:p>
        </p:txBody>
      </p:sp>
    </p:spTree>
    <p:extLst>
      <p:ext uri="{BB962C8B-B14F-4D97-AF65-F5344CB8AC3E}">
        <p14:creationId xmlns:p14="http://schemas.microsoft.com/office/powerpoint/2010/main" val="601009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7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2">
              <a:schemeClr val="dk2"/>
            </a:fillRef>
            <a:effectRef idx="0">
              <a:scrgbClr r="0" g="0" b="0"/>
            </a:effectRef>
            <a:fontRef idx="major"/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6751B91-CB06-4856-9F9E-7C7A452893C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730297" y="1209957"/>
            <a:ext cx="3304655" cy="44380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>
                <a:solidFill>
                  <a:schemeClr val="tx1"/>
                </a:solidFill>
              </a:rPr>
              <a:t>The pains of manual search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7D21C95-D23F-4B99-91D5-BAA224C8BB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78424" y="1059025"/>
            <a:ext cx="5302189" cy="47399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Searching for flights, tours and worthwhile tourist attractions. Is a tedious and exhausting process that you may easily save yourselves and enjoy your vacation whit our app.</a:t>
            </a:r>
          </a:p>
        </p:txBody>
      </p:sp>
    </p:spTree>
    <p:extLst>
      <p:ext uri="{BB962C8B-B14F-4D97-AF65-F5344CB8AC3E}">
        <p14:creationId xmlns:p14="http://schemas.microsoft.com/office/powerpoint/2010/main" val="123953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2">
              <a:schemeClr val="dk2"/>
            </a:fillRef>
            <a:effectRef idx="0">
              <a:scrgbClr r="0" g="0" b="0"/>
            </a:effectRef>
            <a:fontRef idx="major"/>
          </p:style>
        </p: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782FF9C-8E9C-4D60-8EC5-B9D4955F7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372" y="1209957"/>
            <a:ext cx="3034580" cy="4438087"/>
          </a:xfrm>
        </p:spPr>
        <p:txBody>
          <a:bodyPr anchor="ctr">
            <a:normAutofit/>
          </a:bodyPr>
          <a:lstStyle/>
          <a:p>
            <a:pPr algn="r"/>
            <a:r>
              <a:rPr lang="bg-BG" sz="3200" b="1" err="1">
                <a:solidFill>
                  <a:schemeClr val="tx1"/>
                </a:solidFill>
              </a:rPr>
              <a:t>The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simple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solution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our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app</a:t>
            </a:r>
            <a:r>
              <a:rPr lang="bg-BG" sz="3200" b="1">
                <a:solidFill>
                  <a:schemeClr val="tx1"/>
                </a:solidFill>
              </a:rPr>
              <a:t> </a:t>
            </a:r>
            <a:r>
              <a:rPr lang="bg-BG" sz="3200" b="1" err="1">
                <a:solidFill>
                  <a:schemeClr val="tx1"/>
                </a:solidFill>
              </a:rPr>
              <a:t>offers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to</a:t>
            </a:r>
            <a:r>
              <a:rPr lang="bg-BG" sz="3200" b="1">
                <a:solidFill>
                  <a:schemeClr val="tx1"/>
                </a:solidFill>
              </a:rPr>
              <a:t> </a:t>
            </a:r>
            <a:r>
              <a:rPr lang="bg-BG" sz="3200" b="1" err="1">
                <a:solidFill>
                  <a:schemeClr val="tx1"/>
                </a:solidFill>
              </a:rPr>
              <a:t>you</a:t>
            </a:r>
            <a:endParaRPr lang="bg-BG" sz="3200" b="1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F120CB6-0449-4B72-9400-6AC25BD65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424" y="1059025"/>
            <a:ext cx="5302189" cy="47399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>
                <a:solidFill>
                  <a:schemeClr val="tx1"/>
                </a:solidFill>
              </a:rPr>
              <a:t>Our application is specially created to make the ticket reservation and searching for travel information much easier for you, our customers, saving you a lot of time and efforts.</a:t>
            </a:r>
          </a:p>
        </p:txBody>
      </p:sp>
    </p:spTree>
    <p:extLst>
      <p:ext uri="{BB962C8B-B14F-4D97-AF65-F5344CB8AC3E}">
        <p14:creationId xmlns:p14="http://schemas.microsoft.com/office/powerpoint/2010/main" val="74956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E099D-820C-4F8E-A606-E31C08691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7133" y="1014487"/>
            <a:ext cx="4552671" cy="694807"/>
          </a:xfrm>
        </p:spPr>
        <p:txBody>
          <a:bodyPr/>
          <a:lstStyle/>
          <a:p>
            <a:r>
              <a:rPr lang="bg-BG" sz="4000" b="1" err="1"/>
              <a:t>The</a:t>
            </a:r>
            <a:r>
              <a:rPr lang="bg-BG" sz="4000" b="1"/>
              <a:t>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75B474-B916-4416-962B-199CB1694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690" y="2822563"/>
            <a:ext cx="7261411" cy="3659884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457200" indent="-457200" algn="l">
              <a:buAutoNum type="arabicPeriod"/>
            </a:pPr>
            <a:r>
              <a:rPr lang="bg-BG">
                <a:ea typeface="+mn-lt"/>
                <a:cs typeface="+mn-lt"/>
              </a:rPr>
              <a:t>Total </a:t>
            </a:r>
            <a:r>
              <a:rPr lang="bg-BG" err="1">
                <a:ea typeface="+mn-lt"/>
                <a:cs typeface="+mn-lt"/>
              </a:rPr>
              <a:t>Available</a:t>
            </a:r>
            <a:r>
              <a:rPr lang="bg-BG">
                <a:ea typeface="+mn-lt"/>
                <a:cs typeface="+mn-lt"/>
              </a:rPr>
              <a:t> Market (TAM): </a:t>
            </a:r>
            <a:r>
              <a:rPr lang="bg-BG" err="1">
                <a:ea typeface="+mn-lt"/>
                <a:cs typeface="+mn-lt"/>
              </a:rPr>
              <a:t>The</a:t>
            </a:r>
            <a:r>
              <a:rPr lang="bg-BG">
                <a:ea typeface="+mn-lt"/>
                <a:cs typeface="+mn-lt"/>
              </a:rPr>
              <a:t> EMEA </a:t>
            </a:r>
            <a:r>
              <a:rPr lang="bg-BG" err="1">
                <a:ea typeface="+mn-lt"/>
                <a:cs typeface="+mn-lt"/>
              </a:rPr>
              <a:t>region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market</a:t>
            </a:r>
            <a:r>
              <a:rPr lang="bg-BG">
                <a:ea typeface="+mn-lt"/>
                <a:cs typeface="+mn-lt"/>
              </a:rPr>
              <a:t> </a:t>
            </a:r>
            <a:r>
              <a:rPr lang="bg-BG" err="1">
                <a:ea typeface="+mn-lt"/>
                <a:cs typeface="+mn-lt"/>
              </a:rPr>
              <a:t>is</a:t>
            </a:r>
            <a:r>
              <a:rPr lang="bg-BG">
                <a:ea typeface="+mn-lt"/>
                <a:cs typeface="+mn-lt"/>
              </a:rPr>
              <a:t> </a:t>
            </a:r>
            <a:r>
              <a:rPr lang="bg-BG" err="1">
                <a:ea typeface="+mn-lt"/>
                <a:cs typeface="+mn-lt"/>
              </a:rPr>
              <a:t>worth</a:t>
            </a:r>
            <a:r>
              <a:rPr lang="bg-BG">
                <a:ea typeface="+mn-lt"/>
                <a:cs typeface="+mn-lt"/>
              </a:rPr>
              <a:t> 644 </a:t>
            </a:r>
            <a:r>
              <a:rPr lang="bg-BG" err="1">
                <a:ea typeface="+mn-lt"/>
                <a:cs typeface="+mn-lt"/>
              </a:rPr>
              <a:t>billion</a:t>
            </a:r>
            <a:r>
              <a:rPr lang="bg-BG">
                <a:ea typeface="+mn-lt"/>
                <a:cs typeface="+mn-lt"/>
              </a:rPr>
              <a:t> U.S. </a:t>
            </a:r>
            <a:r>
              <a:rPr lang="bg-BG" err="1">
                <a:ea typeface="+mn-lt"/>
                <a:cs typeface="+mn-lt"/>
              </a:rPr>
              <a:t>dollars</a:t>
            </a:r>
            <a:r>
              <a:rPr lang="bg-BG">
                <a:ea typeface="+mn-lt"/>
                <a:cs typeface="+mn-lt"/>
              </a:rPr>
              <a:t>.</a:t>
            </a:r>
            <a:endParaRPr lang="bg-BG"/>
          </a:p>
          <a:p>
            <a:pPr marL="457200" indent="-457200" algn="l">
              <a:buAutoNum type="arabicPeriod"/>
            </a:pPr>
            <a:endParaRPr lang="bg-BG">
              <a:ea typeface="+mn-lt"/>
              <a:cs typeface="+mn-lt"/>
            </a:endParaRPr>
          </a:p>
          <a:p>
            <a:pPr marL="457200" indent="-457200" algn="l">
              <a:buAutoNum type="arabicPeriod"/>
            </a:pPr>
            <a:r>
              <a:rPr lang="bg-BG" err="1">
                <a:ea typeface="+mn-lt"/>
                <a:cs typeface="+mn-lt"/>
              </a:rPr>
              <a:t>Serviceable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Available</a:t>
            </a:r>
            <a:r>
              <a:rPr lang="bg-BG">
                <a:ea typeface="+mn-lt"/>
                <a:cs typeface="+mn-lt"/>
              </a:rPr>
              <a:t> Market (SAM):  </a:t>
            </a:r>
            <a:r>
              <a:rPr lang="bg-BG" err="1">
                <a:ea typeface="+mn-lt"/>
                <a:cs typeface="+mn-lt"/>
              </a:rPr>
              <a:t>the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european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sector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that</a:t>
            </a:r>
            <a:r>
              <a:rPr lang="bg-BG">
                <a:ea typeface="+mn-lt"/>
                <a:cs typeface="+mn-lt"/>
              </a:rPr>
              <a:t> </a:t>
            </a:r>
            <a:r>
              <a:rPr lang="bg-BG" err="1">
                <a:ea typeface="+mn-lt"/>
                <a:cs typeface="+mn-lt"/>
              </a:rPr>
              <a:t>we</a:t>
            </a:r>
            <a:r>
              <a:rPr lang="bg-BG">
                <a:ea typeface="+mn-lt"/>
                <a:cs typeface="+mn-lt"/>
              </a:rPr>
              <a:t> </a:t>
            </a:r>
            <a:r>
              <a:rPr lang="bg-BG" err="1">
                <a:ea typeface="+mn-lt"/>
                <a:cs typeface="+mn-lt"/>
              </a:rPr>
              <a:t>plan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to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tap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into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composes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around</a:t>
            </a:r>
            <a:r>
              <a:rPr lang="bg-BG">
                <a:ea typeface="+mn-lt"/>
                <a:cs typeface="+mn-lt"/>
              </a:rPr>
              <a:t> 2/3's </a:t>
            </a:r>
            <a:r>
              <a:rPr lang="bg-BG" err="1">
                <a:ea typeface="+mn-lt"/>
                <a:cs typeface="+mn-lt"/>
              </a:rPr>
              <a:t>of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the</a:t>
            </a:r>
            <a:r>
              <a:rPr lang="bg-BG">
                <a:ea typeface="+mn-lt"/>
                <a:cs typeface="+mn-lt"/>
              </a:rPr>
              <a:t> EMEA </a:t>
            </a:r>
            <a:r>
              <a:rPr lang="bg-BG" err="1">
                <a:ea typeface="+mn-lt"/>
                <a:cs typeface="+mn-lt"/>
              </a:rPr>
              <a:t>region</a:t>
            </a:r>
            <a:endParaRPr lang="bg-BG">
              <a:ea typeface="+mn-lt"/>
              <a:cs typeface="+mn-lt"/>
            </a:endParaRPr>
          </a:p>
          <a:p>
            <a:pPr marL="457200" indent="-457200" algn="l">
              <a:buAutoNum type="arabicPeriod"/>
            </a:pPr>
            <a:endParaRPr lang="bg-BG">
              <a:ea typeface="+mn-lt"/>
              <a:cs typeface="+mn-lt"/>
            </a:endParaRPr>
          </a:p>
          <a:p>
            <a:pPr marL="457200" indent="-457200" algn="l">
              <a:buAutoNum type="arabicPeriod"/>
            </a:pPr>
            <a:r>
              <a:rPr lang="bg-BG" err="1">
                <a:ea typeface="+mn-lt"/>
                <a:cs typeface="+mn-lt"/>
              </a:rPr>
              <a:t>Serviceable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Obtainable</a:t>
            </a:r>
            <a:r>
              <a:rPr lang="bg-BG">
                <a:ea typeface="+mn-lt"/>
                <a:cs typeface="+mn-lt"/>
              </a:rPr>
              <a:t> Market (SOM): </a:t>
            </a:r>
            <a:r>
              <a:rPr lang="bg-BG" err="1">
                <a:ea typeface="+mn-lt"/>
                <a:cs typeface="+mn-lt"/>
              </a:rPr>
              <a:t>We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believe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that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we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can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capture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roughly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half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of</a:t>
            </a:r>
            <a:r>
              <a:rPr lang="bg-BG">
                <a:ea typeface="+mn-lt"/>
                <a:cs typeface="+mn-lt"/>
              </a:rPr>
              <a:t> </a:t>
            </a:r>
            <a:r>
              <a:rPr lang="bg-BG" err="1">
                <a:ea typeface="+mn-lt"/>
                <a:cs typeface="+mn-lt"/>
              </a:rPr>
              <a:t>the</a:t>
            </a:r>
            <a:r>
              <a:rPr lang="bg-BG">
                <a:ea typeface="+mn-lt"/>
                <a:cs typeface="+mn-lt"/>
              </a:rPr>
              <a:t> SAM </a:t>
            </a:r>
            <a:r>
              <a:rPr lang="bg-BG" err="1">
                <a:ea typeface="+mn-lt"/>
                <a:cs typeface="+mn-lt"/>
              </a:rPr>
              <a:t>marketshare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leaving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us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with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profits</a:t>
            </a:r>
            <a:r>
              <a:rPr lang="bg-BG">
                <a:ea typeface="+mn-lt"/>
                <a:cs typeface="+mn-lt"/>
              </a:rPr>
              <a:t> </a:t>
            </a:r>
            <a:r>
              <a:rPr lang="bg-BG" err="1">
                <a:ea typeface="+mn-lt"/>
                <a:cs typeface="+mn-lt"/>
              </a:rPr>
              <a:t>of</a:t>
            </a:r>
            <a:r>
              <a:rPr lang="bg-BG">
                <a:ea typeface="+mn-lt"/>
                <a:cs typeface="+mn-lt"/>
              </a:rPr>
              <a:t> 53.5 </a:t>
            </a:r>
            <a:r>
              <a:rPr lang="bg-BG" err="1">
                <a:ea typeface="+mn-lt"/>
                <a:cs typeface="+mn-lt"/>
              </a:rPr>
              <a:t>billion</a:t>
            </a:r>
            <a:r>
              <a:rPr lang="bg-BG">
                <a:ea typeface="+mn-lt"/>
                <a:cs typeface="+mn-lt"/>
              </a:rPr>
              <a:t> U.S. </a:t>
            </a:r>
            <a:r>
              <a:rPr lang="bg-BG" err="1">
                <a:ea typeface="+mn-lt"/>
                <a:cs typeface="+mn-lt"/>
              </a:rPr>
              <a:t>dollars</a:t>
            </a:r>
            <a:r>
              <a:rPr lang="bg-BG">
                <a:ea typeface="+mn-lt"/>
                <a:cs typeface="+mn-lt"/>
              </a:rPr>
              <a:t>.</a:t>
            </a:r>
            <a:endParaRPr lang="bg-BG"/>
          </a:p>
          <a:p>
            <a:br>
              <a:rPr lang="en-US"/>
            </a:br>
            <a:endParaRPr lang="en-US"/>
          </a:p>
        </p:txBody>
      </p:sp>
      <p:graphicFrame>
        <p:nvGraphicFramePr>
          <p:cNvPr id="4" name="Диаграма 4">
            <a:extLst>
              <a:ext uri="{FF2B5EF4-FFF2-40B4-BE49-F238E27FC236}">
                <a16:creationId xmlns:a16="http://schemas.microsoft.com/office/drawing/2014/main" id="{0074C471-826D-430E-880E-B1F5E5BF02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5278227"/>
              </p:ext>
            </p:extLst>
          </p:nvPr>
        </p:nvGraphicFramePr>
        <p:xfrm>
          <a:off x="7523544" y="2632276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856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C030789-C525-4D1D-90A0-F48C14A76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D0F81-508F-4C6D-9938-C58CC2138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49081238-0806-4285-968F-ACFC0C0FB9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0CAB4C1-E9FF-4C37-92FA-28BED3B88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2B354A-B996-43CB-A267-CEAC6A11C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99ABC-F232-4772-90AD-2AB9B33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7D3012-A50E-4F75-94B7-E2608D019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DE0BB6B-707B-41F5-9412-AC8BB535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C0C1ADC5-0D91-417D-8586-6F8D3C77F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51EBA32-547B-4193-8D92-8B7BBAE12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6" y="4733510"/>
            <a:ext cx="10893094" cy="105703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600" b="1" i="0" kern="1200">
                <a:latin typeface="+mj-lt"/>
                <a:ea typeface="+mj-ea"/>
                <a:cs typeface="+mj-cs"/>
              </a:rPr>
              <a:t>Our product</a:t>
            </a:r>
            <a:endParaRPr lang="en-US" sz="6600" b="1" i="0" kern="1200">
              <a:latin typeface="+mj-lt"/>
            </a:endParaRPr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F2D03410-BA4D-425D-93C4-6F4C5C913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46" y="3404"/>
            <a:ext cx="9887844" cy="411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9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942C630-831F-4E4F-8ED4-68A46D29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461" y="4931345"/>
            <a:ext cx="8825659" cy="111653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bg-BG" sz="6600" b="1" err="1"/>
              <a:t>Our</a:t>
            </a:r>
            <a:r>
              <a:rPr lang="bg-BG" sz="6600" b="1"/>
              <a:t> </a:t>
            </a:r>
            <a:r>
              <a:rPr lang="bg-BG" sz="6600" b="1" err="1"/>
              <a:t>Product</a:t>
            </a:r>
            <a:endParaRPr lang="bg-BG" sz="6600" b="1"/>
          </a:p>
        </p:txBody>
      </p:sp>
      <p:pic>
        <p:nvPicPr>
          <p:cNvPr id="9" name="Картина 9">
            <a:extLst>
              <a:ext uri="{FF2B5EF4-FFF2-40B4-BE49-F238E27FC236}">
                <a16:creationId xmlns:a16="http://schemas.microsoft.com/office/drawing/2014/main" id="{FDE35F7E-CD37-4D83-A24C-FF5B6369E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52" y="63108"/>
            <a:ext cx="9653751" cy="432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18D3199-9217-4718-B1D4-859E5D94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889" y="1028780"/>
            <a:ext cx="8831816" cy="1372986"/>
          </a:xfrm>
        </p:spPr>
        <p:txBody>
          <a:bodyPr/>
          <a:lstStyle/>
          <a:p>
            <a:pPr algn="ctr"/>
            <a:r>
              <a:rPr lang="bg-BG" sz="5400" b="1" err="1">
                <a:ea typeface="+mj-lt"/>
                <a:cs typeface="+mj-lt"/>
              </a:rPr>
              <a:t>The</a:t>
            </a:r>
            <a:r>
              <a:rPr lang="bg-BG" sz="5400" b="1">
                <a:ea typeface="+mj-lt"/>
                <a:cs typeface="+mj-lt"/>
              </a:rPr>
              <a:t> </a:t>
            </a:r>
            <a:r>
              <a:rPr lang="bg-BG" sz="5400" b="1" err="1">
                <a:ea typeface="+mj-lt"/>
                <a:cs typeface="+mj-lt"/>
              </a:rPr>
              <a:t>Product</a:t>
            </a:r>
            <a:r>
              <a:rPr lang="bg-BG" sz="5400" b="1">
                <a:ea typeface="+mj-lt"/>
                <a:cs typeface="+mj-lt"/>
              </a:rPr>
              <a:t> </a:t>
            </a:r>
            <a:r>
              <a:rPr lang="bg-BG" sz="5400" b="1" err="1">
                <a:ea typeface="+mj-lt"/>
                <a:cs typeface="+mj-lt"/>
              </a:rPr>
              <a:t>Roadmap</a:t>
            </a:r>
            <a:endParaRPr lang="bg-BG" sz="5400" b="1" err="1"/>
          </a:p>
        </p:txBody>
      </p:sp>
      <p:sp>
        <p:nvSpPr>
          <p:cNvPr id="4" name="Правоъгълник: със заоблени ъгли 3">
            <a:extLst>
              <a:ext uri="{FF2B5EF4-FFF2-40B4-BE49-F238E27FC236}">
                <a16:creationId xmlns:a16="http://schemas.microsoft.com/office/drawing/2014/main" id="{7E6A9796-F518-40B3-814C-56EACAA892AF}"/>
              </a:ext>
            </a:extLst>
          </p:cNvPr>
          <p:cNvSpPr/>
          <p:nvPr/>
        </p:nvSpPr>
        <p:spPr>
          <a:xfrm>
            <a:off x="187417" y="3407852"/>
            <a:ext cx="1914188" cy="3787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/>
              <a:t>IDEA</a:t>
            </a:r>
          </a:p>
        </p:txBody>
      </p:sp>
      <p:sp>
        <p:nvSpPr>
          <p:cNvPr id="5" name="Правоъгълник: със заоблени ъгли 4">
            <a:extLst>
              <a:ext uri="{FF2B5EF4-FFF2-40B4-BE49-F238E27FC236}">
                <a16:creationId xmlns:a16="http://schemas.microsoft.com/office/drawing/2014/main" id="{980CCAA2-80F4-4AFB-B407-2CA8EADF124E}"/>
              </a:ext>
            </a:extLst>
          </p:cNvPr>
          <p:cNvSpPr/>
          <p:nvPr/>
        </p:nvSpPr>
        <p:spPr>
          <a:xfrm>
            <a:off x="3050875" y="3412766"/>
            <a:ext cx="2200824" cy="369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/>
              <a:t>CONCEPT</a:t>
            </a:r>
          </a:p>
        </p:txBody>
      </p:sp>
      <p:sp>
        <p:nvSpPr>
          <p:cNvPr id="7" name="Правоъгълник: със заоблени ъгли 6">
            <a:extLst>
              <a:ext uri="{FF2B5EF4-FFF2-40B4-BE49-F238E27FC236}">
                <a16:creationId xmlns:a16="http://schemas.microsoft.com/office/drawing/2014/main" id="{59214F75-ABD5-4742-AC4A-7037F4DD2E8B}"/>
              </a:ext>
            </a:extLst>
          </p:cNvPr>
          <p:cNvSpPr/>
          <p:nvPr/>
        </p:nvSpPr>
        <p:spPr>
          <a:xfrm>
            <a:off x="6139643" y="3417498"/>
            <a:ext cx="2717317" cy="378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/>
              <a:t>TESTING</a:t>
            </a:r>
          </a:p>
        </p:txBody>
      </p:sp>
      <p:sp>
        <p:nvSpPr>
          <p:cNvPr id="9" name="Стрелка надясно 8">
            <a:extLst>
              <a:ext uri="{FF2B5EF4-FFF2-40B4-BE49-F238E27FC236}">
                <a16:creationId xmlns:a16="http://schemas.microsoft.com/office/drawing/2014/main" id="{957E9E91-96CF-45AA-982D-438E29499D3F}"/>
              </a:ext>
            </a:extLst>
          </p:cNvPr>
          <p:cNvSpPr/>
          <p:nvPr/>
        </p:nvSpPr>
        <p:spPr>
          <a:xfrm>
            <a:off x="9057737" y="3415822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Правоъгълник: със заоблени ъгли 9">
            <a:extLst>
              <a:ext uri="{FF2B5EF4-FFF2-40B4-BE49-F238E27FC236}">
                <a16:creationId xmlns:a16="http://schemas.microsoft.com/office/drawing/2014/main" id="{DEBB50E1-B110-4C4D-B38A-586E2E2D20B3}"/>
              </a:ext>
            </a:extLst>
          </p:cNvPr>
          <p:cNvSpPr/>
          <p:nvPr/>
        </p:nvSpPr>
        <p:spPr>
          <a:xfrm>
            <a:off x="9712324" y="3417496"/>
            <a:ext cx="2335862" cy="3783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/>
              <a:t>RELEASE</a:t>
            </a:r>
          </a:p>
        </p:txBody>
      </p:sp>
      <p:sp>
        <p:nvSpPr>
          <p:cNvPr id="12" name="Правоъгълник: със заоблени ъгли 11">
            <a:extLst>
              <a:ext uri="{FF2B5EF4-FFF2-40B4-BE49-F238E27FC236}">
                <a16:creationId xmlns:a16="http://schemas.microsoft.com/office/drawing/2014/main" id="{5DD3E03C-2C48-4E8C-9179-938C5D79A20C}"/>
              </a:ext>
            </a:extLst>
          </p:cNvPr>
          <p:cNvSpPr/>
          <p:nvPr/>
        </p:nvSpPr>
        <p:spPr>
          <a:xfrm>
            <a:off x="190507" y="4451938"/>
            <a:ext cx="2472175" cy="107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bg-BG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bg-BG" sz="1600" b="1" err="1">
                <a:ea typeface="+mn-lt"/>
                <a:cs typeface="+mn-lt"/>
              </a:rPr>
              <a:t>Product</a:t>
            </a:r>
            <a:r>
              <a:rPr lang="bg-BG" sz="1600" b="1">
                <a:ea typeface="+mn-lt"/>
                <a:cs typeface="+mn-lt"/>
              </a:rPr>
              <a:t> </a:t>
            </a:r>
            <a:r>
              <a:rPr lang="bg-BG" sz="1600" b="1" err="1">
                <a:ea typeface="+mn-lt"/>
                <a:cs typeface="+mn-lt"/>
              </a:rPr>
              <a:t>ideation</a:t>
            </a:r>
            <a:r>
              <a:rPr lang="bg-BG" sz="1600" b="1">
                <a:ea typeface="+mn-lt"/>
                <a:cs typeface="+mn-lt"/>
              </a:rPr>
              <a:t>:</a:t>
            </a:r>
            <a:endParaRPr lang="bg-BG" sz="1600"/>
          </a:p>
          <a:p>
            <a:pPr algn="ctr"/>
            <a:r>
              <a:rPr lang="bg-BG" sz="1600" err="1">
                <a:ea typeface="+mn-lt"/>
                <a:cs typeface="+mn-lt"/>
              </a:rPr>
              <a:t>Materials</a:t>
            </a:r>
            <a:r>
              <a:rPr lang="bg-BG" sz="1600">
                <a:ea typeface="+mn-lt"/>
                <a:cs typeface="+mn-lt"/>
              </a:rPr>
              <a:t>, </a:t>
            </a:r>
            <a:r>
              <a:rPr lang="bg-BG" sz="1600" err="1">
                <a:ea typeface="+mn-lt"/>
                <a:cs typeface="+mn-lt"/>
              </a:rPr>
              <a:t>features</a:t>
            </a:r>
            <a:r>
              <a:rPr lang="bg-BG" sz="1600">
                <a:ea typeface="+mn-lt"/>
                <a:cs typeface="+mn-lt"/>
              </a:rPr>
              <a:t>, </a:t>
            </a:r>
            <a:r>
              <a:rPr lang="bg-BG" sz="1600" err="1">
                <a:ea typeface="+mn-lt"/>
                <a:cs typeface="+mn-lt"/>
              </a:rPr>
              <a:t>purposes</a:t>
            </a:r>
            <a:r>
              <a:rPr lang="bg-BG" sz="1600">
                <a:ea typeface="+mn-lt"/>
                <a:cs typeface="+mn-lt"/>
              </a:rPr>
              <a:t>, </a:t>
            </a:r>
            <a:r>
              <a:rPr lang="bg-BG" sz="1600" err="1">
                <a:ea typeface="+mn-lt"/>
                <a:cs typeface="+mn-lt"/>
              </a:rPr>
              <a:t>alternatives</a:t>
            </a:r>
            <a:endParaRPr lang="bg-BG" sz="1600" err="1"/>
          </a:p>
        </p:txBody>
      </p:sp>
      <p:sp>
        <p:nvSpPr>
          <p:cNvPr id="20" name="Правоъгълник: със заоблени ъгли 19">
            <a:extLst>
              <a:ext uri="{FF2B5EF4-FFF2-40B4-BE49-F238E27FC236}">
                <a16:creationId xmlns:a16="http://schemas.microsoft.com/office/drawing/2014/main" id="{F60103C3-FFCC-46BD-B6C9-B1CD5C80EB33}"/>
              </a:ext>
            </a:extLst>
          </p:cNvPr>
          <p:cNvSpPr/>
          <p:nvPr/>
        </p:nvSpPr>
        <p:spPr>
          <a:xfrm>
            <a:off x="190144" y="6129723"/>
            <a:ext cx="2472903" cy="5607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err="1"/>
              <a:t>Competitor</a:t>
            </a:r>
            <a:r>
              <a:rPr lang="bg-BG"/>
              <a:t> </a:t>
            </a:r>
            <a:r>
              <a:rPr lang="bg-BG" err="1"/>
              <a:t>Reserch</a:t>
            </a:r>
          </a:p>
        </p:txBody>
      </p:sp>
      <p:sp>
        <p:nvSpPr>
          <p:cNvPr id="23" name="Правоъгълник: със заоблени ъгли 22">
            <a:extLst>
              <a:ext uri="{FF2B5EF4-FFF2-40B4-BE49-F238E27FC236}">
                <a16:creationId xmlns:a16="http://schemas.microsoft.com/office/drawing/2014/main" id="{9CCC6A60-3ECB-4D04-BA82-F19CCD573CB5}"/>
              </a:ext>
            </a:extLst>
          </p:cNvPr>
          <p:cNvSpPr/>
          <p:nvPr/>
        </p:nvSpPr>
        <p:spPr>
          <a:xfrm>
            <a:off x="3050876" y="4454125"/>
            <a:ext cx="2199733" cy="5365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200" b="1" err="1">
                <a:ea typeface="+mn-lt"/>
                <a:cs typeface="+mn-lt"/>
              </a:rPr>
              <a:t>Product</a:t>
            </a:r>
            <a:r>
              <a:rPr lang="bg-BG" sz="1200" b="1">
                <a:ea typeface="+mn-lt"/>
                <a:cs typeface="+mn-lt"/>
              </a:rPr>
              <a:t> </a:t>
            </a:r>
            <a:r>
              <a:rPr lang="bg-BG" sz="1200" b="1" err="1">
                <a:ea typeface="+mn-lt"/>
                <a:cs typeface="+mn-lt"/>
              </a:rPr>
              <a:t>ideation</a:t>
            </a:r>
            <a:r>
              <a:rPr lang="bg-BG" sz="1200" b="1">
                <a:ea typeface="+mn-lt"/>
                <a:cs typeface="+mn-lt"/>
              </a:rPr>
              <a:t> </a:t>
            </a:r>
            <a:r>
              <a:rPr lang="bg-BG" sz="1200" b="1" err="1">
                <a:ea typeface="+mn-lt"/>
                <a:cs typeface="+mn-lt"/>
              </a:rPr>
              <a:t>continued</a:t>
            </a:r>
            <a:endParaRPr lang="bg-BG" sz="1200" err="1"/>
          </a:p>
        </p:txBody>
      </p:sp>
      <p:sp>
        <p:nvSpPr>
          <p:cNvPr id="24" name="Правоъгълник: със заоблени ъгли 23">
            <a:extLst>
              <a:ext uri="{FF2B5EF4-FFF2-40B4-BE49-F238E27FC236}">
                <a16:creationId xmlns:a16="http://schemas.microsoft.com/office/drawing/2014/main" id="{06B09E25-25C1-4D3F-9912-45FF5ED33054}"/>
              </a:ext>
            </a:extLst>
          </p:cNvPr>
          <p:cNvSpPr/>
          <p:nvPr/>
        </p:nvSpPr>
        <p:spPr>
          <a:xfrm>
            <a:off x="3051601" y="5651629"/>
            <a:ext cx="2193365" cy="1096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600" b="1" err="1">
                <a:ea typeface="+mn-lt"/>
                <a:cs typeface="+mn-lt"/>
              </a:rPr>
              <a:t>Product</a:t>
            </a:r>
            <a:r>
              <a:rPr lang="bg-BG" sz="1600" b="1">
                <a:ea typeface="+mn-lt"/>
                <a:cs typeface="+mn-lt"/>
              </a:rPr>
              <a:t> </a:t>
            </a:r>
            <a:r>
              <a:rPr lang="bg-BG" sz="1600" b="1" err="1">
                <a:ea typeface="+mn-lt"/>
                <a:cs typeface="+mn-lt"/>
              </a:rPr>
              <a:t>concept</a:t>
            </a:r>
            <a:r>
              <a:rPr lang="bg-BG" sz="1600" b="1">
                <a:ea typeface="+mn-lt"/>
                <a:cs typeface="+mn-lt"/>
              </a:rPr>
              <a:t>:</a:t>
            </a:r>
            <a:endParaRPr lang="bg-BG" sz="1600"/>
          </a:p>
          <a:p>
            <a:pPr algn="ctr"/>
            <a:r>
              <a:rPr lang="bg-BG" sz="1600" err="1">
                <a:ea typeface="+mn-lt"/>
                <a:cs typeface="+mn-lt"/>
              </a:rPr>
              <a:t>Designs</a:t>
            </a:r>
            <a:r>
              <a:rPr lang="bg-BG" sz="1600">
                <a:ea typeface="+mn-lt"/>
                <a:cs typeface="+mn-lt"/>
              </a:rPr>
              <a:t>? </a:t>
            </a:r>
            <a:r>
              <a:rPr lang="bg-BG" sz="1600" err="1">
                <a:ea typeface="+mn-lt"/>
                <a:cs typeface="+mn-lt"/>
              </a:rPr>
              <a:t>Features</a:t>
            </a:r>
            <a:r>
              <a:rPr lang="bg-BG" sz="1600">
                <a:ea typeface="+mn-lt"/>
                <a:cs typeface="+mn-lt"/>
              </a:rPr>
              <a:t>? </a:t>
            </a:r>
            <a:endParaRPr lang="bg-BG" sz="1600"/>
          </a:p>
          <a:p>
            <a:pPr algn="ctr"/>
            <a:r>
              <a:rPr lang="bg-BG" sz="1600" err="1">
                <a:ea typeface="+mn-lt"/>
                <a:cs typeface="+mn-lt"/>
              </a:rPr>
              <a:t>Target</a:t>
            </a:r>
            <a:r>
              <a:rPr lang="bg-BG" sz="1600">
                <a:ea typeface="+mn-lt"/>
                <a:cs typeface="+mn-lt"/>
              </a:rPr>
              <a:t> Market?</a:t>
            </a:r>
            <a:endParaRPr lang="bg-BG" sz="1600"/>
          </a:p>
        </p:txBody>
      </p:sp>
      <p:sp>
        <p:nvSpPr>
          <p:cNvPr id="26" name="Правоъгълник: със заоблени ъгли 25">
            <a:extLst>
              <a:ext uri="{FF2B5EF4-FFF2-40B4-BE49-F238E27FC236}">
                <a16:creationId xmlns:a16="http://schemas.microsoft.com/office/drawing/2014/main" id="{F6AB0F56-3B3F-40C1-A69A-BE026656064F}"/>
              </a:ext>
            </a:extLst>
          </p:cNvPr>
          <p:cNvSpPr/>
          <p:nvPr/>
        </p:nvSpPr>
        <p:spPr>
          <a:xfrm>
            <a:off x="6142008" y="5886581"/>
            <a:ext cx="2717318" cy="9095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600" b="1">
                <a:ea typeface="+mn-lt"/>
                <a:cs typeface="+mn-lt"/>
              </a:rPr>
              <a:t>Market </a:t>
            </a:r>
            <a:r>
              <a:rPr lang="bg-BG" sz="1600" b="1" err="1">
                <a:ea typeface="+mn-lt"/>
                <a:cs typeface="+mn-lt"/>
              </a:rPr>
              <a:t>analysis</a:t>
            </a:r>
            <a:r>
              <a:rPr lang="bg-BG" sz="1600" b="1">
                <a:ea typeface="+mn-lt"/>
                <a:cs typeface="+mn-lt"/>
              </a:rPr>
              <a:t>:</a:t>
            </a:r>
            <a:endParaRPr lang="bg-BG" sz="1600"/>
          </a:p>
          <a:p>
            <a:pPr algn="ctr"/>
            <a:r>
              <a:rPr lang="bg-BG" sz="1600" err="1">
                <a:ea typeface="+mn-lt"/>
                <a:cs typeface="+mn-lt"/>
              </a:rPr>
              <a:t>Branding</a:t>
            </a:r>
            <a:r>
              <a:rPr lang="bg-BG" sz="1600">
                <a:ea typeface="+mn-lt"/>
                <a:cs typeface="+mn-lt"/>
              </a:rPr>
              <a:t>, </a:t>
            </a:r>
            <a:r>
              <a:rPr lang="bg-BG" sz="1600" err="1">
                <a:ea typeface="+mn-lt"/>
                <a:cs typeface="+mn-lt"/>
              </a:rPr>
              <a:t>naming</a:t>
            </a:r>
            <a:r>
              <a:rPr lang="bg-BG" sz="1600">
                <a:ea typeface="+mn-lt"/>
                <a:cs typeface="+mn-lt"/>
              </a:rPr>
              <a:t>, </a:t>
            </a:r>
            <a:endParaRPr lang="bg-BG" sz="1600"/>
          </a:p>
          <a:p>
            <a:pPr algn="ctr"/>
            <a:r>
              <a:rPr lang="bg-BG" sz="1600" err="1">
                <a:ea typeface="+mn-lt"/>
                <a:cs typeface="+mn-lt"/>
              </a:rPr>
              <a:t>campaign</a:t>
            </a:r>
            <a:r>
              <a:rPr lang="bg-BG" sz="1600">
                <a:ea typeface="+mn-lt"/>
                <a:cs typeface="+mn-lt"/>
              </a:rPr>
              <a:t> </a:t>
            </a:r>
            <a:r>
              <a:rPr lang="bg-BG" sz="1600" err="1">
                <a:ea typeface="+mn-lt"/>
                <a:cs typeface="+mn-lt"/>
              </a:rPr>
              <a:t>planning</a:t>
            </a:r>
            <a:endParaRPr lang="bg-BG" sz="1600" err="1"/>
          </a:p>
        </p:txBody>
      </p:sp>
      <p:sp>
        <p:nvSpPr>
          <p:cNvPr id="27" name="Правоъгълник: със заоблени ъгли 26">
            <a:extLst>
              <a:ext uri="{FF2B5EF4-FFF2-40B4-BE49-F238E27FC236}">
                <a16:creationId xmlns:a16="http://schemas.microsoft.com/office/drawing/2014/main" id="{03ECF638-AFCD-4CE3-B89B-1A3A7B43F6A2}"/>
              </a:ext>
            </a:extLst>
          </p:cNvPr>
          <p:cNvSpPr/>
          <p:nvPr/>
        </p:nvSpPr>
        <p:spPr>
          <a:xfrm>
            <a:off x="6145284" y="4453396"/>
            <a:ext cx="2710948" cy="8286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200" b="1" err="1">
                <a:ea typeface="+mn-lt"/>
                <a:cs typeface="+mn-lt"/>
              </a:rPr>
              <a:t>Concept</a:t>
            </a:r>
            <a:r>
              <a:rPr lang="bg-BG" sz="1200" b="1">
                <a:ea typeface="+mn-lt"/>
                <a:cs typeface="+mn-lt"/>
              </a:rPr>
              <a:t> </a:t>
            </a:r>
            <a:r>
              <a:rPr lang="bg-BG" sz="1200" b="1" err="1">
                <a:ea typeface="+mn-lt"/>
                <a:cs typeface="+mn-lt"/>
              </a:rPr>
              <a:t>production</a:t>
            </a:r>
            <a:r>
              <a:rPr lang="bg-BG" sz="1200" b="1">
                <a:ea typeface="+mn-lt"/>
                <a:cs typeface="+mn-lt"/>
              </a:rPr>
              <a:t> </a:t>
            </a:r>
            <a:endParaRPr lang="bg-BG" sz="1200"/>
          </a:p>
          <a:p>
            <a:pPr algn="ctr"/>
            <a:r>
              <a:rPr lang="bg-BG" sz="1200" b="1" err="1">
                <a:ea typeface="+mn-lt"/>
                <a:cs typeface="+mn-lt"/>
              </a:rPr>
              <a:t>and</a:t>
            </a:r>
            <a:r>
              <a:rPr lang="bg-BG" sz="1200" b="1">
                <a:ea typeface="+mn-lt"/>
                <a:cs typeface="+mn-lt"/>
              </a:rPr>
              <a:t> </a:t>
            </a:r>
            <a:r>
              <a:rPr lang="bg-BG" sz="1200" b="1" err="1">
                <a:ea typeface="+mn-lt"/>
                <a:cs typeface="+mn-lt"/>
              </a:rPr>
              <a:t>testing</a:t>
            </a:r>
            <a:r>
              <a:rPr lang="bg-BG" sz="1200" b="1">
                <a:ea typeface="+mn-lt"/>
                <a:cs typeface="+mn-lt"/>
              </a:rPr>
              <a:t>:</a:t>
            </a:r>
            <a:endParaRPr lang="bg-BG" sz="1200"/>
          </a:p>
          <a:p>
            <a:pPr algn="ctr"/>
            <a:r>
              <a:rPr lang="bg-BG" sz="1200" err="1">
                <a:ea typeface="+mn-lt"/>
                <a:cs typeface="+mn-lt"/>
              </a:rPr>
              <a:t>Test</a:t>
            </a:r>
            <a:r>
              <a:rPr lang="bg-BG" sz="1200">
                <a:ea typeface="+mn-lt"/>
                <a:cs typeface="+mn-lt"/>
              </a:rPr>
              <a:t> </a:t>
            </a:r>
            <a:r>
              <a:rPr lang="bg-BG" sz="1200" err="1">
                <a:ea typeface="+mn-lt"/>
                <a:cs typeface="+mn-lt"/>
              </a:rPr>
              <a:t>comfort</a:t>
            </a:r>
            <a:r>
              <a:rPr lang="bg-BG" sz="1200">
                <a:ea typeface="+mn-lt"/>
                <a:cs typeface="+mn-lt"/>
              </a:rPr>
              <a:t>, </a:t>
            </a:r>
            <a:r>
              <a:rPr lang="bg-BG" sz="1200" err="1">
                <a:ea typeface="+mn-lt"/>
                <a:cs typeface="+mn-lt"/>
              </a:rPr>
              <a:t>durability</a:t>
            </a:r>
            <a:r>
              <a:rPr lang="bg-BG" sz="1200">
                <a:ea typeface="+mn-lt"/>
                <a:cs typeface="+mn-lt"/>
              </a:rPr>
              <a:t>, </a:t>
            </a:r>
            <a:r>
              <a:rPr lang="bg-BG" sz="1200" err="1">
                <a:ea typeface="+mn-lt"/>
                <a:cs typeface="+mn-lt"/>
              </a:rPr>
              <a:t>functionality</a:t>
            </a:r>
            <a:r>
              <a:rPr lang="bg-BG" sz="1200">
                <a:ea typeface="+mn-lt"/>
                <a:cs typeface="+mn-lt"/>
              </a:rPr>
              <a:t>, </a:t>
            </a:r>
            <a:r>
              <a:rPr lang="bg-BG" sz="1200" err="1">
                <a:ea typeface="+mn-lt"/>
                <a:cs typeface="+mn-lt"/>
              </a:rPr>
              <a:t>fashon</a:t>
            </a:r>
            <a:endParaRPr lang="bg-BG" sz="1200" err="1"/>
          </a:p>
        </p:txBody>
      </p:sp>
      <p:sp>
        <p:nvSpPr>
          <p:cNvPr id="30" name="Стрелка надясно 29">
            <a:extLst>
              <a:ext uri="{FF2B5EF4-FFF2-40B4-BE49-F238E27FC236}">
                <a16:creationId xmlns:a16="http://schemas.microsoft.com/office/drawing/2014/main" id="{D60CDAB2-D922-4583-96D1-405CA79995BD}"/>
              </a:ext>
            </a:extLst>
          </p:cNvPr>
          <p:cNvSpPr/>
          <p:nvPr/>
        </p:nvSpPr>
        <p:spPr>
          <a:xfrm>
            <a:off x="5485600" y="3410908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1" name="Стрелка надясно 30">
            <a:extLst>
              <a:ext uri="{FF2B5EF4-FFF2-40B4-BE49-F238E27FC236}">
                <a16:creationId xmlns:a16="http://schemas.microsoft.com/office/drawing/2014/main" id="{869F3C3D-D78D-41BC-A746-F89FF0426E9B}"/>
              </a:ext>
            </a:extLst>
          </p:cNvPr>
          <p:cNvSpPr/>
          <p:nvPr/>
        </p:nvSpPr>
        <p:spPr>
          <a:xfrm>
            <a:off x="2342054" y="3415822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2" name="Правоъгълник: със заоблени ъгли 31">
            <a:extLst>
              <a:ext uri="{FF2B5EF4-FFF2-40B4-BE49-F238E27FC236}">
                <a16:creationId xmlns:a16="http://schemas.microsoft.com/office/drawing/2014/main" id="{EFCEE95E-5045-460F-8574-CDE78862BEF7}"/>
              </a:ext>
            </a:extLst>
          </p:cNvPr>
          <p:cNvSpPr/>
          <p:nvPr/>
        </p:nvSpPr>
        <p:spPr>
          <a:xfrm>
            <a:off x="9336876" y="4449570"/>
            <a:ext cx="2715130" cy="639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400" b="1" err="1">
                <a:ea typeface="+mn-lt"/>
                <a:cs typeface="+mn-lt"/>
              </a:rPr>
              <a:t>Product</a:t>
            </a:r>
            <a:r>
              <a:rPr lang="bg-BG" sz="1400" b="1">
                <a:ea typeface="+mn-lt"/>
                <a:cs typeface="+mn-lt"/>
              </a:rPr>
              <a:t> </a:t>
            </a:r>
            <a:r>
              <a:rPr lang="bg-BG" sz="1400" b="1" err="1">
                <a:ea typeface="+mn-lt"/>
                <a:cs typeface="+mn-lt"/>
              </a:rPr>
              <a:t>testing</a:t>
            </a:r>
            <a:r>
              <a:rPr lang="bg-BG" sz="1400" b="1">
                <a:ea typeface="+mn-lt"/>
                <a:cs typeface="+mn-lt"/>
              </a:rPr>
              <a:t> </a:t>
            </a:r>
            <a:r>
              <a:rPr lang="bg-BG" sz="1400" b="1" err="1">
                <a:ea typeface="+mn-lt"/>
                <a:cs typeface="+mn-lt"/>
              </a:rPr>
              <a:t>continued</a:t>
            </a:r>
            <a:r>
              <a:rPr lang="bg-BG" sz="1400" b="1">
                <a:ea typeface="+mn-lt"/>
                <a:cs typeface="+mn-lt"/>
              </a:rPr>
              <a:t>:</a:t>
            </a:r>
            <a:endParaRPr lang="bg-BG" sz="1400"/>
          </a:p>
          <a:p>
            <a:pPr algn="ctr"/>
            <a:r>
              <a:rPr lang="bg-BG" sz="1400" err="1">
                <a:ea typeface="+mn-lt"/>
                <a:cs typeface="+mn-lt"/>
              </a:rPr>
              <a:t>Reiterate</a:t>
            </a:r>
            <a:r>
              <a:rPr lang="bg-BG" sz="1400">
                <a:ea typeface="+mn-lt"/>
                <a:cs typeface="+mn-lt"/>
              </a:rPr>
              <a:t>, </a:t>
            </a:r>
            <a:r>
              <a:rPr lang="bg-BG" sz="1400" err="1">
                <a:ea typeface="+mn-lt"/>
                <a:cs typeface="+mn-lt"/>
              </a:rPr>
              <a:t>optimize</a:t>
            </a:r>
            <a:r>
              <a:rPr lang="bg-BG" sz="1400">
                <a:ea typeface="+mn-lt"/>
                <a:cs typeface="+mn-lt"/>
              </a:rPr>
              <a:t>, </a:t>
            </a:r>
            <a:endParaRPr lang="bg-BG" sz="1400"/>
          </a:p>
          <a:p>
            <a:pPr algn="ctr"/>
            <a:r>
              <a:rPr lang="bg-BG" sz="1400" err="1">
                <a:ea typeface="+mn-lt"/>
                <a:cs typeface="+mn-lt"/>
              </a:rPr>
              <a:t>finalize</a:t>
            </a:r>
            <a:endParaRPr lang="bg-BG" sz="1400" err="1"/>
          </a:p>
        </p:txBody>
      </p:sp>
      <p:sp>
        <p:nvSpPr>
          <p:cNvPr id="33" name="Правоъгълник: със заоблени ъгли 32">
            <a:extLst>
              <a:ext uri="{FF2B5EF4-FFF2-40B4-BE49-F238E27FC236}">
                <a16:creationId xmlns:a16="http://schemas.microsoft.com/office/drawing/2014/main" id="{E4B0E34F-6F0B-4C33-B50F-79303727101A}"/>
              </a:ext>
            </a:extLst>
          </p:cNvPr>
          <p:cNvSpPr/>
          <p:nvPr/>
        </p:nvSpPr>
        <p:spPr>
          <a:xfrm>
            <a:off x="9337786" y="5747355"/>
            <a:ext cx="2712948" cy="10007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bg-BG" sz="1400" err="1">
                <a:ea typeface="+mn-lt"/>
                <a:cs typeface="+mn-lt"/>
              </a:rPr>
              <a:t>Open</a:t>
            </a:r>
            <a:r>
              <a:rPr lang="bg-BG" sz="1400">
                <a:ea typeface="+mn-lt"/>
                <a:cs typeface="+mn-lt"/>
              </a:rPr>
              <a:t> </a:t>
            </a:r>
            <a:r>
              <a:rPr lang="bg-BG" sz="1400" err="1">
                <a:ea typeface="+mn-lt"/>
                <a:cs typeface="+mn-lt"/>
              </a:rPr>
              <a:t>pre-order</a:t>
            </a:r>
            <a:r>
              <a:rPr lang="bg-BG" sz="1400">
                <a:ea typeface="+mn-lt"/>
                <a:cs typeface="+mn-lt"/>
              </a:rPr>
              <a:t>, </a:t>
            </a:r>
            <a:endParaRPr lang="bg-BG" sz="1400"/>
          </a:p>
          <a:p>
            <a:pPr algn="ctr"/>
            <a:r>
              <a:rPr lang="bg-BG" sz="1400" err="1">
                <a:ea typeface="+mn-lt"/>
                <a:cs typeface="+mn-lt"/>
              </a:rPr>
              <a:t>release</a:t>
            </a:r>
            <a:r>
              <a:rPr lang="bg-BG" sz="1400">
                <a:ea typeface="+mn-lt"/>
                <a:cs typeface="+mn-lt"/>
              </a:rPr>
              <a:t> </a:t>
            </a:r>
            <a:r>
              <a:rPr lang="bg-BG" sz="1400" err="1">
                <a:ea typeface="+mn-lt"/>
                <a:cs typeface="+mn-lt"/>
              </a:rPr>
              <a:t>marketing</a:t>
            </a:r>
            <a:r>
              <a:rPr lang="bg-BG" sz="1400">
                <a:ea typeface="+mn-lt"/>
                <a:cs typeface="+mn-lt"/>
              </a:rPr>
              <a:t> </a:t>
            </a:r>
            <a:r>
              <a:rPr lang="bg-BG" sz="1400" err="1">
                <a:ea typeface="+mn-lt"/>
                <a:cs typeface="+mn-lt"/>
              </a:rPr>
              <a:t>campaign</a:t>
            </a:r>
            <a:r>
              <a:rPr lang="bg-BG" sz="1400">
                <a:ea typeface="+mn-lt"/>
                <a:cs typeface="+mn-lt"/>
              </a:rPr>
              <a:t>, </a:t>
            </a:r>
            <a:r>
              <a:rPr lang="bg-BG" sz="1400" err="1">
                <a:ea typeface="+mn-lt"/>
                <a:cs typeface="+mn-lt"/>
              </a:rPr>
              <a:t>prepare</a:t>
            </a:r>
            <a:r>
              <a:rPr lang="bg-BG" sz="1400">
                <a:ea typeface="+mn-lt"/>
                <a:cs typeface="+mn-lt"/>
              </a:rPr>
              <a:t> </a:t>
            </a:r>
            <a:endParaRPr lang="bg-BG" sz="1400"/>
          </a:p>
          <a:p>
            <a:pPr algn="ctr"/>
            <a:r>
              <a:rPr lang="bg-BG" sz="1400" err="1">
                <a:ea typeface="+mn-lt"/>
                <a:cs typeface="+mn-lt"/>
              </a:rPr>
              <a:t>for</a:t>
            </a:r>
            <a:r>
              <a:rPr lang="bg-BG" sz="1400">
                <a:ea typeface="+mn-lt"/>
                <a:cs typeface="+mn-lt"/>
              </a:rPr>
              <a:t> </a:t>
            </a:r>
            <a:r>
              <a:rPr lang="bg-BG" sz="1400" err="1">
                <a:ea typeface="+mn-lt"/>
                <a:cs typeface="+mn-lt"/>
              </a:rPr>
              <a:t>retail</a:t>
            </a:r>
            <a:r>
              <a:rPr lang="bg-BG" sz="1400">
                <a:ea typeface="+mn-lt"/>
                <a:cs typeface="+mn-lt"/>
              </a:rPr>
              <a:t> </a:t>
            </a:r>
            <a:r>
              <a:rPr lang="bg-BG" sz="1400" err="1">
                <a:ea typeface="+mn-lt"/>
                <a:cs typeface="+mn-lt"/>
              </a:rPr>
              <a:t>launch</a:t>
            </a:r>
            <a:endParaRPr lang="bg-BG" sz="1400" err="1"/>
          </a:p>
        </p:txBody>
      </p:sp>
      <p:sp>
        <p:nvSpPr>
          <p:cNvPr id="37" name="Стрелка надясно 36">
            <a:extLst>
              <a:ext uri="{FF2B5EF4-FFF2-40B4-BE49-F238E27FC236}">
                <a16:creationId xmlns:a16="http://schemas.microsoft.com/office/drawing/2014/main" id="{AB02754A-5310-4E69-897C-A521BCB73025}"/>
              </a:ext>
            </a:extLst>
          </p:cNvPr>
          <p:cNvSpPr/>
          <p:nvPr/>
        </p:nvSpPr>
        <p:spPr>
          <a:xfrm rot="5400000">
            <a:off x="914509" y="3907745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8" name="Стрелка надясно 37">
            <a:extLst>
              <a:ext uri="{FF2B5EF4-FFF2-40B4-BE49-F238E27FC236}">
                <a16:creationId xmlns:a16="http://schemas.microsoft.com/office/drawing/2014/main" id="{1969CADB-E313-463E-8CC3-47759083FEC0}"/>
              </a:ext>
            </a:extLst>
          </p:cNvPr>
          <p:cNvSpPr/>
          <p:nvPr/>
        </p:nvSpPr>
        <p:spPr>
          <a:xfrm rot="5400000">
            <a:off x="914510" y="5643948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9" name="Стрелка надясно 38">
            <a:extLst>
              <a:ext uri="{FF2B5EF4-FFF2-40B4-BE49-F238E27FC236}">
                <a16:creationId xmlns:a16="http://schemas.microsoft.com/office/drawing/2014/main" id="{6DBA3080-5A30-4012-81A0-9BC31650B22E}"/>
              </a:ext>
            </a:extLst>
          </p:cNvPr>
          <p:cNvSpPr/>
          <p:nvPr/>
        </p:nvSpPr>
        <p:spPr>
          <a:xfrm rot="5400000">
            <a:off x="3914282" y="3907745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0" name="Стрелка надясно 39">
            <a:extLst>
              <a:ext uri="{FF2B5EF4-FFF2-40B4-BE49-F238E27FC236}">
                <a16:creationId xmlns:a16="http://schemas.microsoft.com/office/drawing/2014/main" id="{DEEEA52E-D724-4389-BD61-4AD5EC7C26B4}"/>
              </a:ext>
            </a:extLst>
          </p:cNvPr>
          <p:cNvSpPr/>
          <p:nvPr/>
        </p:nvSpPr>
        <p:spPr>
          <a:xfrm rot="5400000">
            <a:off x="3914282" y="5132733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1" name="Стрелка надясно 40">
            <a:extLst>
              <a:ext uri="{FF2B5EF4-FFF2-40B4-BE49-F238E27FC236}">
                <a16:creationId xmlns:a16="http://schemas.microsoft.com/office/drawing/2014/main" id="{44EADC24-7EE9-4A0C-BAE9-024A52D4ECEA}"/>
              </a:ext>
            </a:extLst>
          </p:cNvPr>
          <p:cNvSpPr/>
          <p:nvPr/>
        </p:nvSpPr>
        <p:spPr>
          <a:xfrm rot="5400000">
            <a:off x="7251648" y="3936682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2" name="Стрелка надясно 41">
            <a:extLst>
              <a:ext uri="{FF2B5EF4-FFF2-40B4-BE49-F238E27FC236}">
                <a16:creationId xmlns:a16="http://schemas.microsoft.com/office/drawing/2014/main" id="{86348CFA-DC12-45B3-9BDB-B2EF57913A69}"/>
              </a:ext>
            </a:extLst>
          </p:cNvPr>
          <p:cNvSpPr/>
          <p:nvPr/>
        </p:nvSpPr>
        <p:spPr>
          <a:xfrm rot="5400000">
            <a:off x="7251649" y="5412454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3" name="Стрелка надясно 42">
            <a:extLst>
              <a:ext uri="{FF2B5EF4-FFF2-40B4-BE49-F238E27FC236}">
                <a16:creationId xmlns:a16="http://schemas.microsoft.com/office/drawing/2014/main" id="{3C3015EF-F5B7-4B21-B67E-BF8F2A36364D}"/>
              </a:ext>
            </a:extLst>
          </p:cNvPr>
          <p:cNvSpPr/>
          <p:nvPr/>
        </p:nvSpPr>
        <p:spPr>
          <a:xfrm rot="5400000">
            <a:off x="10646889" y="3907744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4" name="Стрелка надясно 43">
            <a:extLst>
              <a:ext uri="{FF2B5EF4-FFF2-40B4-BE49-F238E27FC236}">
                <a16:creationId xmlns:a16="http://schemas.microsoft.com/office/drawing/2014/main" id="{33B23BB7-ACED-4CC4-AA59-A63203DBA24F}"/>
              </a:ext>
            </a:extLst>
          </p:cNvPr>
          <p:cNvSpPr/>
          <p:nvPr/>
        </p:nvSpPr>
        <p:spPr>
          <a:xfrm rot="5400000">
            <a:off x="10646889" y="5248479"/>
            <a:ext cx="474453" cy="388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23433992"/>
      </p:ext>
    </p:extLst>
  </p:cSld>
  <p:clrMapOvr>
    <a:masterClrMapping/>
  </p:clrMapOvr>
  <p:transition spd="slow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Microsoft Office PowerPoint</Application>
  <PresentationFormat>Широк екран</PresentationFormat>
  <Paragraphs>100</Paragraphs>
  <Slides>16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Ion Boardroom</vt:lpstr>
      <vt:lpstr>Презентация на PowerPoint</vt:lpstr>
      <vt:lpstr>Our story</vt:lpstr>
      <vt:lpstr>Why our app ?</vt:lpstr>
      <vt:lpstr>The pains of manual search</vt:lpstr>
      <vt:lpstr>The simple solution our app offers to you</vt:lpstr>
      <vt:lpstr>The Market</vt:lpstr>
      <vt:lpstr>Our product</vt:lpstr>
      <vt:lpstr>Our Product</vt:lpstr>
      <vt:lpstr>The Product Roadmap</vt:lpstr>
      <vt:lpstr>Our vision</vt:lpstr>
      <vt:lpstr>Our monetization plan  </vt:lpstr>
      <vt:lpstr>Financials and cost</vt:lpstr>
      <vt:lpstr>Funds Being Raised  </vt:lpstr>
      <vt:lpstr>Competition</vt:lpstr>
      <vt:lpstr>Team Members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Petko Ivanov</dc:creator>
  <cp:lastModifiedBy>Alexander</cp:lastModifiedBy>
  <cp:revision>4</cp:revision>
  <dcterms:created xsi:type="dcterms:W3CDTF">2021-03-07T13:36:26Z</dcterms:created>
  <dcterms:modified xsi:type="dcterms:W3CDTF">2021-03-11T19:03:44Z</dcterms:modified>
</cp:coreProperties>
</file>

<file path=docProps/thumbnail.jpeg>
</file>